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60" r:id="rId6"/>
    <p:sldId id="290" r:id="rId7"/>
    <p:sldId id="291" r:id="rId8"/>
    <p:sldId id="292" r:id="rId9"/>
    <p:sldId id="280" r:id="rId10"/>
    <p:sldId id="285" r:id="rId11"/>
    <p:sldId id="286" r:id="rId12"/>
    <p:sldId id="287" r:id="rId13"/>
    <p:sldId id="288" r:id="rId14"/>
    <p:sldId id="259" r:id="rId15"/>
    <p:sldId id="276" r:id="rId16"/>
    <p:sldId id="277" r:id="rId17"/>
    <p:sldId id="275" r:id="rId18"/>
    <p:sldId id="278" r:id="rId19"/>
    <p:sldId id="279" r:id="rId20"/>
    <p:sldId id="273" r:id="rId21"/>
    <p:sldId id="281" r:id="rId22"/>
    <p:sldId id="283" r:id="rId23"/>
    <p:sldId id="284" r:id="rId24"/>
    <p:sldId id="27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1CC967-29CC-413B-8CF2-A3201F4307CA}" v="144" dt="2020-09-02T19:36:58.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p:cViewPr varScale="1">
        <p:scale>
          <a:sx n="114" d="100"/>
          <a:sy n="114" d="100"/>
        </p:scale>
        <p:origin x="154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9A9AA5-21A5-404F-B60E-F3E6E936AD95}" type="datetimeFigureOut">
              <a:rPr lang="en-US" smtClean="0"/>
              <a:t>9/1/2020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9A9FBD8-EE81-496F-B9AA-5CA3555FBFB8}" type="slidenum">
              <a:rPr lang="en-US" smtClean="0"/>
              <a:t>‹#›</a:t>
            </a:fld>
            <a:endParaRPr lang="en-US" dirty="0"/>
          </a:p>
        </p:txBody>
      </p:sp>
    </p:spTree>
    <p:extLst>
      <p:ext uri="{BB962C8B-B14F-4D97-AF65-F5344CB8AC3E}">
        <p14:creationId xmlns:p14="http://schemas.microsoft.com/office/powerpoint/2010/main" val="2889759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32984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91673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118540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98677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02286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238708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376069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123451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540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146808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A990AC-1B7F-4245-A465-2DBFB8C19635}" type="datetimeFigureOut">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108D8D-15F7-4F39-A014-704BDF951681}" type="slidenum">
              <a:rPr lang="en-US" smtClean="0"/>
              <a:t>‹#›</a:t>
            </a:fld>
            <a:endParaRPr lang="en-US" dirty="0"/>
          </a:p>
        </p:txBody>
      </p:sp>
    </p:spTree>
    <p:extLst>
      <p:ext uri="{BB962C8B-B14F-4D97-AF65-F5344CB8AC3E}">
        <p14:creationId xmlns:p14="http://schemas.microsoft.com/office/powerpoint/2010/main" val="424526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990AC-1B7F-4245-A465-2DBFB8C19635}" type="datetimeFigureOut">
              <a:rPr lang="en-US" smtClean="0"/>
              <a:t>9/1/2020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08D8D-15F7-4F39-A014-704BDF951681}" type="slidenum">
              <a:rPr lang="en-US" smtClean="0"/>
              <a:t>‹#›</a:t>
            </a:fld>
            <a:endParaRPr lang="en-US" dirty="0"/>
          </a:p>
        </p:txBody>
      </p:sp>
    </p:spTree>
    <p:extLst>
      <p:ext uri="{BB962C8B-B14F-4D97-AF65-F5344CB8AC3E}">
        <p14:creationId xmlns:p14="http://schemas.microsoft.com/office/powerpoint/2010/main" val="150945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flowers@cbhs-sacramento.org" TargetMode="External"/><Relationship Id="rId2" Type="http://schemas.openxmlformats.org/officeDocument/2006/relationships/hyperlink" Target="mailto:dmilton@cbhs-sacramento.org"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mailto:gbarela@cbhs-sacramento.org" TargetMode="Externa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gbarela@cbhs-sacramento.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858962"/>
          </a:xfrm>
        </p:spPr>
        <p:txBody>
          <a:bodyPr/>
          <a:lstStyle/>
          <a:p>
            <a:endParaRPr lang="en-US" dirty="0"/>
          </a:p>
        </p:txBody>
      </p:sp>
      <p:sp>
        <p:nvSpPr>
          <p:cNvPr id="5" name="Content Placeholder 4"/>
          <p:cNvSpPr>
            <a:spLocks noGrp="1"/>
          </p:cNvSpPr>
          <p:nvPr>
            <p:ph idx="1"/>
          </p:nvPr>
        </p:nvSpPr>
        <p:spPr>
          <a:xfrm>
            <a:off x="381000" y="2374758"/>
            <a:ext cx="8391091" cy="3840163"/>
          </a:xfrm>
        </p:spPr>
        <p:txBody>
          <a:bodyPr/>
          <a:lstStyle/>
          <a:p>
            <a:pPr marL="0" indent="0" algn="ctr">
              <a:buNone/>
            </a:pPr>
            <a:r>
              <a:rPr lang="en-US" dirty="0">
                <a:latin typeface="Times New Roman" panose="02020603050405020304" pitchFamily="18" charset="0"/>
                <a:cs typeface="Times New Roman" panose="02020603050405020304" pitchFamily="18" charset="0"/>
              </a:rPr>
              <a:t>Athletic Department </a:t>
            </a:r>
          </a:p>
          <a:p>
            <a:pPr marL="0" indent="0" algn="ctr">
              <a:buNone/>
            </a:pPr>
            <a:r>
              <a:rPr lang="en-US" sz="2800" b="1" dirty="0">
                <a:solidFill>
                  <a:schemeClr val="tx1"/>
                </a:solidFill>
                <a:latin typeface="Times New Roman" panose="02020603050405020304" pitchFamily="18" charset="0"/>
                <a:cs typeface="Times New Roman" panose="02020603050405020304" pitchFamily="18" charset="0"/>
              </a:rPr>
              <a:t>Integrity       Honor       Excellence</a:t>
            </a: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b="1" dirty="0">
                <a:latin typeface="Times New Roman" panose="02020603050405020304" pitchFamily="18" charset="0"/>
                <a:cs typeface="Times New Roman" panose="02020603050405020304" pitchFamily="18" charset="0"/>
              </a:rPr>
              <a:t>WELCOME TO CHRISTIAN BROTHERS!</a:t>
            </a:r>
          </a:p>
          <a:p>
            <a:pPr marL="0" indent="0" algn="ctr">
              <a:buNone/>
            </a:pPr>
            <a:r>
              <a:rPr lang="en-US" dirty="0">
                <a:latin typeface="Times New Roman" panose="02020603050405020304" pitchFamily="18" charset="0"/>
                <a:cs typeface="Times New Roman" panose="02020603050405020304" pitchFamily="18" charset="0"/>
              </a:rPr>
              <a:t>New Parent Athletic Orientation</a:t>
            </a:r>
          </a:p>
        </p:txBody>
      </p:sp>
      <p:pic>
        <p:nvPicPr>
          <p:cNvPr id="6"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9" name="Diamond 8"/>
          <p:cNvSpPr/>
          <p:nvPr/>
        </p:nvSpPr>
        <p:spPr>
          <a:xfrm>
            <a:off x="5105400" y="3108960"/>
            <a:ext cx="152400" cy="2286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iamond 9"/>
          <p:cNvSpPr/>
          <p:nvPr/>
        </p:nvSpPr>
        <p:spPr>
          <a:xfrm>
            <a:off x="3512820" y="3108960"/>
            <a:ext cx="152400" cy="2286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361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5E2684-0F9D-4B3B-9F30-BB7B13D884A9}"/>
              </a:ext>
            </a:extLst>
          </p:cNvPr>
          <p:cNvSpPr txBox="1"/>
          <p:nvPr/>
        </p:nvSpPr>
        <p:spPr>
          <a:xfrm>
            <a:off x="2286000" y="381000"/>
            <a:ext cx="4724400" cy="6217087"/>
          </a:xfrm>
          <a:prstGeom prst="rect">
            <a:avLst/>
          </a:prstGeom>
          <a:noFill/>
        </p:spPr>
        <p:txBody>
          <a:bodyPr wrap="square">
            <a:spAutoFit/>
          </a:bodyPr>
          <a:lstStyle/>
          <a:p>
            <a:r>
              <a:rPr lang="en-US" sz="1000" dirty="0"/>
              <a:t> </a:t>
            </a:r>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200" b="1" dirty="0"/>
          </a:p>
          <a:p>
            <a:r>
              <a:rPr lang="en-US" sz="1200" b="1" dirty="0"/>
              <a:t>PAPERWORK + POLICY MANAGEMENT</a:t>
            </a:r>
          </a:p>
          <a:p>
            <a:r>
              <a:rPr lang="en-US" sz="1200" dirty="0"/>
              <a:t> -Physicals</a:t>
            </a:r>
          </a:p>
          <a:p>
            <a:r>
              <a:rPr lang="en-US" sz="1200" dirty="0"/>
              <a:t> -Review and distribute special state and county requirements.</a:t>
            </a:r>
          </a:p>
          <a:p>
            <a:r>
              <a:rPr lang="en-US" sz="1200" b="1" dirty="0"/>
              <a:t>STAFF MANAGEMENT</a:t>
            </a:r>
          </a:p>
          <a:p>
            <a:r>
              <a:rPr lang="en-US" sz="1200" dirty="0"/>
              <a:t>- Mobile Health Screening Tools</a:t>
            </a:r>
          </a:p>
          <a:p>
            <a:r>
              <a:rPr lang="en-US" sz="1200" dirty="0"/>
              <a:t> -Provide staff with a mobile tool to:</a:t>
            </a:r>
          </a:p>
          <a:p>
            <a:r>
              <a:rPr lang="en-US" sz="1200" dirty="0"/>
              <a:t>a) Take attendance b) Screen athletes c) Create reports</a:t>
            </a:r>
          </a:p>
          <a:p>
            <a:r>
              <a:rPr lang="en-US" sz="1200" dirty="0"/>
              <a:t> -Virtual Coach and Team Meetings</a:t>
            </a:r>
          </a:p>
          <a:p>
            <a:r>
              <a:rPr lang="en-US" sz="1200" dirty="0"/>
              <a:t>-Review national, state, and local guidance to enhance safety.</a:t>
            </a:r>
          </a:p>
          <a:p>
            <a:r>
              <a:rPr lang="en-US" sz="1200" dirty="0"/>
              <a:t> -Coach Education COVID 19 Training online certification.</a:t>
            </a:r>
          </a:p>
          <a:p>
            <a:r>
              <a:rPr lang="en-US" sz="1200" b="1" dirty="0"/>
              <a:t>SPORTS EQUIPMENT MANAGEMENT</a:t>
            </a:r>
          </a:p>
          <a:p>
            <a:r>
              <a:rPr lang="en-US" sz="1200" dirty="0"/>
              <a:t> -Equipment Reconditioning</a:t>
            </a:r>
          </a:p>
          <a:p>
            <a:r>
              <a:rPr lang="en-US" sz="1200" dirty="0"/>
              <a:t>- Confirm that your reconditioning resources are up and running.</a:t>
            </a:r>
          </a:p>
          <a:p>
            <a:r>
              <a:rPr lang="en-US" sz="1200" dirty="0"/>
              <a:t>- HEALTH &amp; SAFETY EQUIPMENT MANAGEMENT</a:t>
            </a:r>
          </a:p>
          <a:p>
            <a:r>
              <a:rPr lang="en-US" sz="1200" dirty="0"/>
              <a:t>-Tape or paint for marking safe spaces</a:t>
            </a:r>
          </a:p>
          <a:p>
            <a:r>
              <a:rPr lang="en-US" sz="1200" dirty="0"/>
              <a:t> -Hand sanitizer, sanitizing wipes, and face masks</a:t>
            </a:r>
          </a:p>
          <a:p>
            <a:r>
              <a:rPr lang="en-US" sz="1200" b="1" dirty="0"/>
              <a:t>COMMUNICATION</a:t>
            </a:r>
          </a:p>
          <a:p>
            <a:r>
              <a:rPr lang="en-US" sz="1200" dirty="0"/>
              <a:t>-TeamSnap</a:t>
            </a:r>
          </a:p>
          <a:p>
            <a:r>
              <a:rPr lang="en-US" sz="1200" dirty="0"/>
              <a:t>-Microsoft Teams</a:t>
            </a:r>
          </a:p>
          <a:p>
            <a:r>
              <a:rPr lang="en-US" sz="1200" dirty="0"/>
              <a:t>-Final Forms</a:t>
            </a:r>
          </a:p>
          <a:p>
            <a:r>
              <a:rPr lang="en-US" sz="1200" b="1" dirty="0"/>
              <a:t>Communication through a coach’s personal cell phone to an athlete is prohibited</a:t>
            </a:r>
          </a:p>
          <a:p>
            <a:endParaRPr lang="en-US" sz="1200" b="1" dirty="0"/>
          </a:p>
        </p:txBody>
      </p:sp>
      <p:pic>
        <p:nvPicPr>
          <p:cNvPr id="5" name="Picture 2" descr="C:\Documents and Settings\jbennett\My Documents\Combined\CB Identity System\cb falcons.jpg">
            <a:extLst>
              <a:ext uri="{FF2B5EF4-FFF2-40B4-BE49-F238E27FC236}">
                <a16:creationId xmlns:a16="http://schemas.microsoft.com/office/drawing/2014/main" id="{518F5D0C-A846-45FF-8C60-0402A32B4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47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600200"/>
            <a:ext cx="7543800" cy="4216539"/>
          </a:xfrm>
          <a:prstGeom prst="rect">
            <a:avLst/>
          </a:prstGeom>
        </p:spPr>
        <p:txBody>
          <a:bodyPr wrap="square">
            <a:spAutoFit/>
          </a:bodyPr>
          <a:lstStyle/>
          <a:p>
            <a:pPr marR="0" lvl="0">
              <a:spcBef>
                <a:spcPts val="0"/>
              </a:spcBef>
              <a:spcAft>
                <a:spcPts val="0"/>
              </a:spcAft>
            </a:pPr>
            <a:r>
              <a:rPr lang="en-US" sz="2400" b="1" dirty="0">
                <a:latin typeface="Times New Roman" panose="02020603050405020304" pitchFamily="18" charset="0"/>
                <a:ea typeface="Times New Roman" panose="02020603050405020304" pitchFamily="18" charset="0"/>
                <a:cs typeface="Arial" panose="020B0604020202020204" pitchFamily="34" charset="0"/>
              </a:rPr>
              <a:t>Facts for you and your child to consider when deciding whether to participate in CB athletics:</a:t>
            </a:r>
            <a:endParaRPr lang="en-US" sz="2400" dirty="0">
              <a:latin typeface="Times New Roman" panose="02020603050405020304" pitchFamily="18" charset="0"/>
              <a:ea typeface="Times New Roman" panose="02020603050405020304" pitchFamily="18" charset="0"/>
              <a:cs typeface="Arial" panose="020B0604020202020204" pitchFamily="34" charset="0"/>
            </a:endParaRPr>
          </a:p>
          <a:p>
            <a:r>
              <a:rPr lang="en-US" sz="2000" b="1" dirty="0">
                <a:latin typeface="Times New Roman" panose="02020603050405020304" pitchFamily="18" charset="0"/>
                <a:ea typeface="Times New Roman" panose="02020603050405020304" pitchFamily="18" charset="0"/>
                <a:cs typeface="Arial" panose="020B0604020202020204" pitchFamily="34" charset="0"/>
              </a:rPr>
              <a:t> </a:t>
            </a:r>
            <a:endParaRPr lang="en-US" sz="20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The administration encourages all students to tryout for athletic teams and supports the multi-sport option. </a:t>
            </a:r>
          </a:p>
          <a:p>
            <a:pPr marL="742950" marR="0" lvl="1" indent="-285750">
              <a:spcBef>
                <a:spcPts val="0"/>
              </a:spcBef>
              <a:spcAft>
                <a:spcPts val="0"/>
              </a:spcAft>
              <a:buFont typeface="+mj-lt"/>
              <a:buAutoNum type="arabicParenR"/>
            </a:pPr>
            <a:r>
              <a:rPr lang="en-US" sz="2000" dirty="0">
                <a:latin typeface="Times New Roman" panose="02020603050405020304" pitchFamily="18" charset="0"/>
                <a:ea typeface="Times New Roman" panose="02020603050405020304" pitchFamily="18" charset="0"/>
                <a:cs typeface="Arial" panose="020B0604020202020204" pitchFamily="34" charset="0"/>
              </a:rPr>
              <a:t>High school athletics can be more competitive and requires more time than what your son or daughter is used to.</a:t>
            </a:r>
          </a:p>
          <a:p>
            <a:pPr marL="742950" marR="0" lvl="1" indent="-285750">
              <a:spcBef>
                <a:spcPts val="0"/>
              </a:spcBef>
              <a:spcAft>
                <a:spcPts val="0"/>
              </a:spcAft>
              <a:buFont typeface="+mj-lt"/>
              <a:buAutoNum type="arabicParenR"/>
            </a:pPr>
            <a:r>
              <a:rPr lang="en-US" sz="2000" dirty="0">
                <a:latin typeface="Times New Roman" panose="02020603050405020304" pitchFamily="18" charset="0"/>
                <a:ea typeface="Times New Roman" panose="02020603050405020304" pitchFamily="18" charset="0"/>
                <a:cs typeface="Arial" panose="020B0604020202020204" pitchFamily="34" charset="0"/>
              </a:rPr>
              <a:t>Choosing to be a student-athlete means you and your family will have more time constraints than other students.</a:t>
            </a:r>
          </a:p>
          <a:p>
            <a:pPr marL="1143000" marR="0" lvl="2" indent="-228600">
              <a:spcBef>
                <a:spcPts val="0"/>
              </a:spcBef>
              <a:spcAft>
                <a:spcPts val="0"/>
              </a:spcAft>
              <a:buFont typeface="+mj-lt"/>
              <a:buAutoNum type="romanLcPeriod"/>
              <a:tabLst>
                <a:tab pos="13716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Academics</a:t>
            </a:r>
          </a:p>
          <a:p>
            <a:pPr marL="1143000" marR="0" lvl="2" indent="-228600">
              <a:spcBef>
                <a:spcPts val="0"/>
              </a:spcBef>
              <a:spcAft>
                <a:spcPts val="0"/>
              </a:spcAft>
              <a:buFont typeface="+mj-lt"/>
              <a:buAutoNum type="romanLcPeriod"/>
              <a:tabLst>
                <a:tab pos="13716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Vacations – Summer, Thanksgiving, Christmas, Easter (check early with the coach) Holiday Tournaments</a:t>
            </a:r>
          </a:p>
          <a:p>
            <a:pPr marL="1143000" marR="0" lvl="2" indent="-228600">
              <a:spcBef>
                <a:spcPts val="0"/>
              </a:spcBef>
              <a:spcAft>
                <a:spcPts val="0"/>
              </a:spcAft>
              <a:buFont typeface="+mj-lt"/>
              <a:buAutoNum type="romanLcPeriod"/>
              <a:tabLst>
                <a:tab pos="1371600" algn="l"/>
                <a:tab pos="3657600" algn="l"/>
              </a:tabLst>
            </a:pPr>
            <a:r>
              <a:rPr lang="en-US" sz="2000" dirty="0">
                <a:highlight>
                  <a:srgbClr val="FFFF00"/>
                </a:highlight>
                <a:latin typeface="Times New Roman" panose="02020603050405020304" pitchFamily="18" charset="0"/>
                <a:ea typeface="Times New Roman" panose="02020603050405020304" pitchFamily="18" charset="0"/>
                <a:cs typeface="Arial" panose="020B0604020202020204" pitchFamily="34" charset="0"/>
              </a:rPr>
              <a:t>Flexible practice schedule as well as offsite practices as well</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52400"/>
            <a:ext cx="4559184" cy="1011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943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7239000" cy="4832092"/>
          </a:xfrm>
          <a:prstGeom prst="rect">
            <a:avLst/>
          </a:prstGeom>
        </p:spPr>
        <p:txBody>
          <a:bodyPr wrap="square">
            <a:spAutoFit/>
          </a:bodyPr>
          <a:lstStyle/>
          <a:p>
            <a:r>
              <a:rPr lang="en-US" sz="3200" b="1" dirty="0">
                <a:latin typeface="Times New Roman" panose="02020603050405020304" pitchFamily="18" charset="0"/>
                <a:ea typeface="Times New Roman" panose="02020603050405020304" pitchFamily="18" charset="0"/>
                <a:cs typeface="Arial" panose="020B0604020202020204" pitchFamily="34" charset="0"/>
              </a:rPr>
              <a:t>What is expected of you as parents:</a:t>
            </a: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To represent and support CB Athletics in a Lasallian manner.</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Support all coaches, players and officials as well as visiting teams.</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You are expected to let the coaches coach their respective teams in the manner they see appropriate.  Questions or concerns should be directed to the coach at the appropriate time. </a:t>
            </a:r>
            <a:r>
              <a:rPr lang="en-US" sz="2000" b="1" dirty="0">
                <a:latin typeface="Times New Roman" panose="02020603050405020304" pitchFamily="18" charset="0"/>
                <a:ea typeface="Times New Roman" panose="02020603050405020304" pitchFamily="18" charset="0"/>
                <a:cs typeface="Arial" panose="020B0604020202020204" pitchFamily="34" charset="0"/>
              </a:rPr>
              <a:t>(24 hour rule)</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Please do not disrupt a coach during practice, games, or meeting times.  This is their classroom which needs to be respected.</a:t>
            </a:r>
          </a:p>
          <a:p>
            <a:pPr marL="742950" marR="0" lvl="1" indent="-285750">
              <a:spcBef>
                <a:spcPts val="0"/>
              </a:spcBef>
              <a:spcAft>
                <a:spcPts val="0"/>
              </a:spcAft>
              <a:buFont typeface="+mj-lt"/>
              <a:buAutoNum type="arabicParenR"/>
              <a:tabLst>
                <a:tab pos="914400" algn="l"/>
                <a:tab pos="3657600" algn="l"/>
              </a:tabLst>
            </a:pPr>
            <a:r>
              <a:rPr lang="en-US" sz="2000" dirty="0">
                <a:latin typeface="Times New Roman" panose="02020603050405020304" pitchFamily="18" charset="0"/>
                <a:ea typeface="Times New Roman" panose="02020603050405020304" pitchFamily="18" charset="0"/>
                <a:cs typeface="Arial" panose="020B0604020202020204" pitchFamily="34" charset="0"/>
              </a:rPr>
              <a:t>Practice and game times will be listed on the website under each sport heading, but communicate with your </a:t>
            </a:r>
            <a:r>
              <a:rPr lang="en-US" sz="2000" b="1" dirty="0">
                <a:latin typeface="Times New Roman" panose="02020603050405020304" pitchFamily="18" charset="0"/>
                <a:ea typeface="Times New Roman" panose="02020603050405020304" pitchFamily="18" charset="0"/>
                <a:cs typeface="Arial" panose="020B0604020202020204" pitchFamily="34" charset="0"/>
              </a:rPr>
              <a:t>child</a:t>
            </a:r>
            <a:r>
              <a:rPr lang="en-US" sz="2000" dirty="0">
                <a:latin typeface="Times New Roman" panose="02020603050405020304" pitchFamily="18" charset="0"/>
                <a:ea typeface="Times New Roman" panose="02020603050405020304" pitchFamily="18" charset="0"/>
                <a:cs typeface="Arial" panose="020B0604020202020204" pitchFamily="34" charset="0"/>
              </a:rPr>
              <a:t> about last minute practice and game changes.</a:t>
            </a:r>
            <a:endParaRPr lang="en-US" sz="2000" dirty="0">
              <a:effectLst/>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5257800" cy="11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36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2377350"/>
            <a:ext cx="85344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 pos="3657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What should your child expect:</a:t>
            </a:r>
          </a:p>
          <a:p>
            <a:pPr marL="0" marR="0" lvl="0" indent="0" algn="l" defTabSz="914400" rtl="0" eaLnBrk="0" fontAlgn="base" latinLnBrk="0" hangingPunct="0">
              <a:lnSpc>
                <a:spcPct val="100000"/>
              </a:lnSpc>
              <a:spcBef>
                <a:spcPct val="0"/>
              </a:spcBef>
              <a:spcAft>
                <a:spcPct val="0"/>
              </a:spcAft>
              <a:buClrTx/>
              <a:buSzTx/>
              <a:tabLst>
                <a:tab pos="914400" algn="l"/>
                <a:tab pos="3657600" algn="l"/>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1.To be coached in a Lasallian manner.</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That all sports are considered important by the administration of Christian Brothers High School.</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To have a fair opportunity to make an athletic team.</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 To be guaranteed practice time, </a:t>
            </a:r>
            <a:r>
              <a:rPr kumimoji="0" lang="en-US" altLang="en-US" sz="2400" b="0" i="0" u="sng"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not game time</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 pos="36576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 To have a wide variety of sports to choose from.</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4" name="Picture 3"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5257800" cy="11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85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5257800" cy="11665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395121"/>
            <a:ext cx="7620000" cy="5262979"/>
          </a:xfrm>
          <a:prstGeom prst="rect">
            <a:avLst/>
          </a:prstGeom>
        </p:spPr>
        <p:txBody>
          <a:bodyPr wrap="square">
            <a:spAutoFit/>
          </a:bodyPr>
          <a:lstStyle/>
          <a:p>
            <a:pPr marR="0" lvl="0">
              <a:spcBef>
                <a:spcPts val="0"/>
              </a:spcBef>
              <a:spcAft>
                <a:spcPts val="0"/>
              </a:spcAft>
            </a:pPr>
            <a:endParaRPr lang="en-US" sz="1600" b="1" dirty="0">
              <a:latin typeface="Times New Roman" panose="02020603050405020304" pitchFamily="18" charset="0"/>
              <a:ea typeface="Times New Roman" panose="02020603050405020304" pitchFamily="18" charset="0"/>
              <a:cs typeface="Arial" panose="020B0604020202020204" pitchFamily="34" charset="0"/>
            </a:endParaRPr>
          </a:p>
          <a:p>
            <a:pPr marR="0" lvl="0">
              <a:spcBef>
                <a:spcPts val="0"/>
              </a:spcBef>
              <a:spcAft>
                <a:spcPts val="0"/>
              </a:spcAft>
            </a:pPr>
            <a:r>
              <a:rPr lang="en-US" sz="1600" b="1" dirty="0">
                <a:latin typeface="Times New Roman" panose="02020603050405020304" pitchFamily="18" charset="0"/>
                <a:ea typeface="Times New Roman" panose="02020603050405020304" pitchFamily="18" charset="0"/>
                <a:cs typeface="Arial" panose="020B0604020202020204" pitchFamily="34" charset="0"/>
              </a:rPr>
              <a:t>Things to consider:</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Don’t compare your child’s abilities with others.</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Please follow the appropriate procedures when you have questions or concerns.</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Acknowledge the commitment the coaches are making to the athletes.</a:t>
            </a:r>
          </a:p>
          <a:p>
            <a:pPr>
              <a:tabLst>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 </a:t>
            </a:r>
          </a:p>
          <a:p>
            <a:pPr marR="0" lvl="0">
              <a:spcBef>
                <a:spcPts val="0"/>
              </a:spcBef>
              <a:spcAft>
                <a:spcPts val="0"/>
              </a:spcAft>
            </a:pPr>
            <a:r>
              <a:rPr lang="en-US" sz="1600" b="1" dirty="0">
                <a:latin typeface="Times New Roman" panose="02020603050405020304" pitchFamily="18" charset="0"/>
                <a:ea typeface="Times New Roman" panose="02020603050405020304" pitchFamily="18" charset="0"/>
                <a:cs typeface="Arial" panose="020B0604020202020204" pitchFamily="34" charset="0"/>
              </a:rPr>
              <a:t>What must each student have to participate on a team?</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r>
              <a:rPr lang="en-US" sz="1600" b="1" dirty="0">
                <a:latin typeface="Times New Roman" panose="02020603050405020304" pitchFamily="18" charset="0"/>
                <a:ea typeface="Times New Roman" panose="02020603050405020304" pitchFamily="18" charset="0"/>
                <a:cs typeface="Arial" panose="020B0604020202020204" pitchFamily="34" charset="0"/>
              </a:rPr>
              <a:t> </a:t>
            </a:r>
            <a:endParaRPr lang="en-US" sz="16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An Athletic file completed and turned into Final Forms.  Students are not allowed to condition, tryout or participate without current completed forms on file.</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CIF Standards – minimum of 2.0 G.P.A. at each quarter’s grading period.  Students who fall below must wait until the next grading period to become eligible again.</a:t>
            </a:r>
          </a:p>
          <a:p>
            <a:pPr marL="742950" marR="0" lvl="1" indent="-285750">
              <a:spcBef>
                <a:spcPts val="0"/>
              </a:spcBef>
              <a:spcAft>
                <a:spcPts val="0"/>
              </a:spcAft>
              <a:buFont typeface="+mj-lt"/>
              <a:buAutoNum type="arabicParenR"/>
              <a:tabLst>
                <a:tab pos="9144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Athletic Department Standards – minimum 2.0 G.P.A. during season of participation.  Grades will be checked periodically and students falling below minimum standards will:</a:t>
            </a:r>
          </a:p>
          <a:p>
            <a:pPr marL="1143000" marR="0" lvl="2" indent="-228600">
              <a:spcBef>
                <a:spcPts val="0"/>
              </a:spcBef>
              <a:spcAft>
                <a:spcPts val="0"/>
              </a:spcAft>
              <a:buFont typeface="+mj-lt"/>
              <a:buAutoNum type="romanLcPeriod"/>
              <a:tabLst>
                <a:tab pos="13716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Be temporarily suspended from practice and games until minimum standards are met.</a:t>
            </a:r>
          </a:p>
          <a:p>
            <a:pPr marL="1143000" marR="0" lvl="2" indent="-228600">
              <a:spcBef>
                <a:spcPts val="0"/>
              </a:spcBef>
              <a:spcAft>
                <a:spcPts val="0"/>
              </a:spcAft>
              <a:buFont typeface="+mj-lt"/>
              <a:buAutoNum type="romanLcPeriod"/>
              <a:tabLst>
                <a:tab pos="1371600" algn="l"/>
                <a:tab pos="3657600" algn="l"/>
              </a:tabLst>
            </a:pPr>
            <a:r>
              <a:rPr lang="en-US" sz="1600" dirty="0">
                <a:latin typeface="Times New Roman" panose="02020603050405020304" pitchFamily="18" charset="0"/>
                <a:ea typeface="Times New Roman" panose="02020603050405020304" pitchFamily="18" charset="0"/>
                <a:cs typeface="Arial" panose="020B0604020202020204" pitchFamily="34" charset="0"/>
              </a:rPr>
              <a:t>Attend mandatory study hall Monday – Thursday (school days) from 3:15 – 4:30</a:t>
            </a:r>
            <a:endParaRPr lang="en-US" sz="1600" dirty="0">
              <a:effectLst/>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8634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85054" y="1551563"/>
            <a:ext cx="8754146"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14400" algn="l"/>
              </a:tabLst>
              <a:defRPr>
                <a:solidFill>
                  <a:schemeClr val="tx1"/>
                </a:solidFill>
                <a:latin typeface="Arial" panose="020B0604020202020204" pitchFamily="34" charset="0"/>
              </a:defRPr>
            </a:lvl1pPr>
            <a:lvl2pPr eaLnBrk="0" fontAlgn="base" hangingPunct="0">
              <a:spcBef>
                <a:spcPct val="0"/>
              </a:spcBef>
              <a:spcAft>
                <a:spcPct val="0"/>
              </a:spcAft>
              <a:tabLst>
                <a:tab pos="914400" algn="l"/>
              </a:tabLst>
              <a:defRPr>
                <a:solidFill>
                  <a:schemeClr val="tx1"/>
                </a:solidFill>
                <a:latin typeface="Arial" panose="020B0604020202020204" pitchFamily="34" charset="0"/>
              </a:defRPr>
            </a:lvl2pPr>
            <a:lvl3pPr eaLnBrk="0" fontAlgn="base" hangingPunct="0">
              <a:spcBef>
                <a:spcPct val="0"/>
              </a:spcBef>
              <a:spcAft>
                <a:spcPct val="0"/>
              </a:spcAft>
              <a:tabLst>
                <a:tab pos="914400" algn="l"/>
              </a:tabLst>
              <a:defRPr>
                <a:solidFill>
                  <a:schemeClr val="tx1"/>
                </a:solidFill>
                <a:latin typeface="Arial" panose="020B0604020202020204" pitchFamily="34" charset="0"/>
              </a:defRPr>
            </a:lvl3pPr>
            <a:lvl4pPr eaLnBrk="0" fontAlgn="base" hangingPunct="0">
              <a:spcBef>
                <a:spcPct val="0"/>
              </a:spcBef>
              <a:spcAft>
                <a:spcPct val="0"/>
              </a:spcAft>
              <a:tabLst>
                <a:tab pos="914400" algn="l"/>
              </a:tabLst>
              <a:defRPr>
                <a:solidFill>
                  <a:schemeClr val="tx1"/>
                </a:solidFill>
                <a:latin typeface="Arial" panose="020B0604020202020204" pitchFamily="34" charset="0"/>
              </a:defRPr>
            </a:lvl4pPr>
            <a:lvl5pPr eaLnBrk="0" fontAlgn="base" hangingPunct="0">
              <a:spcBef>
                <a:spcPct val="0"/>
              </a:spcBef>
              <a:spcAft>
                <a:spcPct val="0"/>
              </a:spcAft>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US" alt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Transportation:</a:t>
            </a:r>
          </a:p>
          <a:p>
            <a:pPr marL="0" marR="0" lvl="0" indent="0" algn="l" defTabSz="914400" rtl="0" eaLnBrk="0" fontAlgn="base" latinLnBrk="0" hangingPunct="0">
              <a:lnSpc>
                <a:spcPct val="100000"/>
              </a:lnSpc>
              <a:spcBef>
                <a:spcPct val="0"/>
              </a:spcBef>
              <a:spcAft>
                <a:spcPct val="0"/>
              </a:spcAft>
              <a:buClrTx/>
              <a:buSzTx/>
              <a:tabLst>
                <a:tab pos="914400" algn="l"/>
              </a:tabLst>
            </a:pP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1.Transportation will </a:t>
            </a:r>
            <a:r>
              <a:rPr kumimoji="0" lang="en-US" altLang="en-US" sz="2400" b="0" i="0" u="sng"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not</a:t>
            </a: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 provided:</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Varsity contests within greater Sacramento area</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All contests beginning after 6:00pm</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2" indent="0" algn="l" defTabSz="914400" rtl="0" eaLnBrk="0" fontAlgn="base" latinLnBrk="0" hangingPunct="0">
              <a:lnSpc>
                <a:spcPct val="100000"/>
              </a:lnSpc>
              <a:spcBef>
                <a:spcPct val="0"/>
              </a:spcBef>
              <a:spcAft>
                <a:spcPct val="0"/>
              </a:spcAft>
              <a:buClrTx/>
              <a:buSzTx/>
              <a:buFontTx/>
              <a:buAutoNum type="arabicParenR"/>
              <a:tabLst>
                <a:tab pos="914400" algn="l"/>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Weekend and non-school days </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kumimoji="0" lang="en-US" altLang="en-US"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When buses are used they will be drop only and parents will be expected to plan for transporting their children home.</a:t>
            </a:r>
          </a:p>
          <a:p>
            <a:pPr marL="457200" marR="0" lvl="1" indent="0" algn="l" defTabSz="914400" rtl="0" eaLnBrk="0" fontAlgn="base" latinLnBrk="0" hangingPunct="0">
              <a:lnSpc>
                <a:spcPct val="100000"/>
              </a:lnSpc>
              <a:spcBef>
                <a:spcPct val="0"/>
              </a:spcBef>
              <a:spcAft>
                <a:spcPct val="0"/>
              </a:spcAft>
              <a:buClrTx/>
              <a:buSzTx/>
              <a:tabLst>
                <a:tab pos="914400" algn="l"/>
              </a:tabLst>
            </a:pPr>
            <a:endParaRPr lang="en-US" altLang="en-US" sz="2400" dirty="0">
              <a:solidFill>
                <a:srgbClr val="000000"/>
              </a:solidFill>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tabLst>
                <a:tab pos="914400" algn="l"/>
              </a:tabLst>
            </a:pPr>
            <a:r>
              <a:rPr lang="en-US" altLang="en-US" sz="2400" dirty="0">
                <a:solidFill>
                  <a:srgbClr val="000000"/>
                </a:solidFill>
                <a:latin typeface="Times New Roman" panose="02020603050405020304" pitchFamily="18" charset="0"/>
                <a:cs typeface="Times New Roman" panose="02020603050405020304" pitchFamily="18" charset="0"/>
              </a:rPr>
              <a:t>*COVID 19 could change the travel policy*</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4" name="Picture 3"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15146"/>
            <a:ext cx="5257800" cy="1166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04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7924800" cy="5232202"/>
          </a:xfrm>
          <a:prstGeom prst="rect">
            <a:avLst/>
          </a:prstGeom>
        </p:spPr>
        <p:txBody>
          <a:bodyPr wrap="square">
            <a:spAutoFit/>
          </a:bodyPr>
          <a:lstStyle/>
          <a:p>
            <a:pPr marR="0" lvl="0">
              <a:spcBef>
                <a:spcPts val="0"/>
              </a:spcBef>
              <a:spcAft>
                <a:spcPts val="0"/>
              </a:spcAft>
            </a:pPr>
            <a:r>
              <a:rPr lang="en-US" sz="3200" b="1" dirty="0">
                <a:latin typeface="Times New Roman" panose="02020603050405020304" pitchFamily="18" charset="0"/>
                <a:ea typeface="Times New Roman" panose="02020603050405020304" pitchFamily="18" charset="0"/>
                <a:cs typeface="Arial" panose="020B0604020202020204" pitchFamily="34" charset="0"/>
              </a:rPr>
              <a:t> Other Information:</a:t>
            </a:r>
            <a:endParaRPr lang="en-US" sz="3200" dirty="0">
              <a:latin typeface="Times New Roman" panose="02020603050405020304" pitchFamily="18" charset="0"/>
              <a:ea typeface="Times New Roman" panose="02020603050405020304" pitchFamily="18" charset="0"/>
              <a:cs typeface="Arial" panose="020B0604020202020204" pitchFamily="34" charset="0"/>
            </a:endParaRPr>
          </a:p>
          <a:p>
            <a:r>
              <a:rPr lang="en-US" sz="1400" b="1" dirty="0">
                <a:latin typeface="Times New Roman" panose="02020603050405020304" pitchFamily="18" charset="0"/>
                <a:ea typeface="Times New Roman" panose="02020603050405020304" pitchFamily="18" charset="0"/>
                <a:cs typeface="Arial" panose="020B0604020202020204" pitchFamily="34" charset="0"/>
              </a:rPr>
              <a:t> </a:t>
            </a:r>
            <a:endParaRPr lang="en-US" sz="1400" dirty="0">
              <a:latin typeface="Times New Roman" panose="02020603050405020304" pitchFamily="18" charset="0"/>
              <a:ea typeface="Times New Roman" panose="02020603050405020304" pitchFamily="18" charset="0"/>
              <a:cs typeface="Arial" panose="020B0604020202020204" pitchFamily="34" charset="0"/>
            </a:endParaRP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Participation in sports outside of Christian Brothers – the head coach will determine the policy for allowing student-athletes to compete on a different non-school sports team during their high school season.  High school athletics takes priority over all outside participation. </a:t>
            </a:r>
          </a:p>
          <a:p>
            <a:pPr marL="742950" marR="0" lvl="1" indent="-285750">
              <a:spcBef>
                <a:spcPts val="0"/>
              </a:spcBef>
              <a:spcAft>
                <a:spcPts val="0"/>
              </a:spcAft>
              <a:buFont typeface="+mj-lt"/>
              <a:buAutoNum type="arabicParenR"/>
              <a:tabLst>
                <a:tab pos="914400" algn="l"/>
                <a:tab pos="3657600" algn="l"/>
              </a:tabLst>
            </a:pPr>
            <a:r>
              <a:rPr lang="en-US" b="1" dirty="0">
                <a:latin typeface="Times New Roman" panose="02020603050405020304" pitchFamily="18" charset="0"/>
                <a:ea typeface="Times New Roman" panose="02020603050405020304" pitchFamily="18" charset="0"/>
                <a:cs typeface="Arial" panose="020B0604020202020204" pitchFamily="34" charset="0"/>
              </a:rPr>
              <a:t>There is a non-refundable athletic fee ($110) for each participant during each season of sport.</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The Student-Parent Athletic Handbook is part of the School Handbook that each family will receive at the beginning of the school year.  Please read the entire handbook carefully. Also found under info and forms on the CB Athletics Website.</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A student-athlete who quits a sport or is dropped from one sport for disciplinary reasons will not be permitted to participate in a second sport until the first sport ends.</a:t>
            </a:r>
          </a:p>
          <a:p>
            <a:pPr marL="742950" marR="0" lvl="1" indent="-285750">
              <a:spcBef>
                <a:spcPts val="0"/>
              </a:spcBef>
              <a:spcAft>
                <a:spcPts val="0"/>
              </a:spcAft>
              <a:buFont typeface="+mj-lt"/>
              <a:buAutoNum type="arabicParenR"/>
              <a:tabLst>
                <a:tab pos="914400" algn="l"/>
                <a:tab pos="3657600" algn="l"/>
              </a:tabLst>
            </a:pPr>
            <a:r>
              <a:rPr lang="en-US" dirty="0">
                <a:latin typeface="Times New Roman" panose="02020603050405020304" pitchFamily="18" charset="0"/>
                <a:ea typeface="Times New Roman" panose="02020603050405020304" pitchFamily="18" charset="0"/>
                <a:cs typeface="Arial" panose="020B0604020202020204" pitchFamily="34" charset="0"/>
              </a:rPr>
              <a:t>Christian Brothers competes in the Capital Athletic League, a Division 3 League against. El Camino, Vista De Lago and Rio Americano, Del Campo, Sacramento High and Capital Christian.</a:t>
            </a:r>
            <a:endParaRPr lang="en-US" dirty="0">
              <a:effectLst/>
              <a:latin typeface="Times New Roman" panose="02020603050405020304" pitchFamily="18" charset="0"/>
              <a:ea typeface="Times New Roman" panose="02020603050405020304" pitchFamily="18" charset="0"/>
              <a:cs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4580"/>
            <a:ext cx="5410200" cy="1200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91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fontScale="90000"/>
          </a:bodyPr>
          <a:lstStyle/>
          <a:p>
            <a:r>
              <a:rPr lang="en-US" dirty="0"/>
              <a:t>Wayne Bryan</a:t>
            </a:r>
            <a:br>
              <a:rPr lang="en-US" dirty="0"/>
            </a:br>
            <a:r>
              <a:rPr lang="en-US" dirty="0"/>
              <a:t>Raising Your Child To BE A Champion in Athletics, Arts, And Academics</a:t>
            </a:r>
          </a:p>
        </p:txBody>
      </p:sp>
      <p:sp>
        <p:nvSpPr>
          <p:cNvPr id="3" name="Subtitle 2"/>
          <p:cNvSpPr>
            <a:spLocks noGrp="1"/>
          </p:cNvSpPr>
          <p:nvPr>
            <p:ph type="subTitle" idx="1"/>
          </p:nvPr>
        </p:nvSpPr>
        <p:spPr>
          <a:xfrm flipH="1" flipV="1">
            <a:off x="-3048000" y="6858000"/>
            <a:ext cx="1524000" cy="121920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2590800"/>
            <a:ext cx="2438400" cy="2857500"/>
          </a:xfrm>
          <a:prstGeom prst="rect">
            <a:avLst/>
          </a:prstGeom>
        </p:spPr>
      </p:pic>
    </p:spTree>
    <p:extLst>
      <p:ext uri="{BB962C8B-B14F-4D97-AF65-F5344CB8AC3E}">
        <p14:creationId xmlns:p14="http://schemas.microsoft.com/office/powerpoint/2010/main" val="1276765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35E9-5AFA-492A-A01C-46C79D41D3FA}"/>
              </a:ext>
            </a:extLst>
          </p:cNvPr>
          <p:cNvSpPr>
            <a:spLocks noGrp="1"/>
          </p:cNvSpPr>
          <p:nvPr>
            <p:ph type="title"/>
          </p:nvPr>
        </p:nvSpPr>
        <p:spPr/>
        <p:txBody>
          <a:bodyPr>
            <a:normAutofit/>
          </a:bodyPr>
          <a:lstStyle/>
          <a:p>
            <a:r>
              <a:rPr lang="en-US" dirty="0"/>
              <a:t>Wayne Bryan</a:t>
            </a:r>
            <a:br>
              <a:rPr lang="en-US" dirty="0"/>
            </a:br>
            <a:r>
              <a:rPr lang="en-US" sz="2200" dirty="0"/>
              <a:t>Raising Your Child To BE A Champion in Athletics, Arts, And Academics</a:t>
            </a:r>
          </a:p>
        </p:txBody>
      </p:sp>
      <p:sp>
        <p:nvSpPr>
          <p:cNvPr id="3" name="Content Placeholder 2">
            <a:extLst>
              <a:ext uri="{FF2B5EF4-FFF2-40B4-BE49-F238E27FC236}">
                <a16:creationId xmlns:a16="http://schemas.microsoft.com/office/drawing/2014/main" id="{DC454ABB-603B-4AE3-A99A-DD20BD6A9AD3}"/>
              </a:ext>
            </a:extLst>
          </p:cNvPr>
          <p:cNvSpPr>
            <a:spLocks noGrp="1"/>
          </p:cNvSpPr>
          <p:nvPr>
            <p:ph idx="1"/>
          </p:nvPr>
        </p:nvSpPr>
        <p:spPr>
          <a:xfrm>
            <a:off x="609600" y="1676400"/>
            <a:ext cx="8229600" cy="4525963"/>
          </a:xfrm>
        </p:spPr>
        <p:txBody>
          <a:bodyPr/>
          <a:lstStyle/>
          <a:p>
            <a:r>
              <a:rPr lang="en-US" dirty="0"/>
              <a:t>Two Great Chapters: </a:t>
            </a:r>
          </a:p>
          <a:p>
            <a:pPr marL="0" indent="0">
              <a:buNone/>
            </a:pPr>
            <a:r>
              <a:rPr lang="en-US" dirty="0"/>
              <a:t>A Secondary Passion and Tough Times </a:t>
            </a:r>
          </a:p>
        </p:txBody>
      </p:sp>
      <p:pic>
        <p:nvPicPr>
          <p:cNvPr id="5" name="Picture 4">
            <a:extLst>
              <a:ext uri="{FF2B5EF4-FFF2-40B4-BE49-F238E27FC236}">
                <a16:creationId xmlns:a16="http://schemas.microsoft.com/office/drawing/2014/main" id="{8C5ECA6C-1FF4-40A3-9A06-57E0C15D17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422924"/>
            <a:ext cx="4038600" cy="2691047"/>
          </a:xfrm>
          <a:prstGeom prst="rect">
            <a:avLst/>
          </a:prstGeom>
        </p:spPr>
      </p:pic>
      <p:pic>
        <p:nvPicPr>
          <p:cNvPr id="7" name="Picture 6">
            <a:extLst>
              <a:ext uri="{FF2B5EF4-FFF2-40B4-BE49-F238E27FC236}">
                <a16:creationId xmlns:a16="http://schemas.microsoft.com/office/drawing/2014/main" id="{9603CDF6-FA11-424F-AFE8-ABC4856F68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3432068"/>
            <a:ext cx="3886200" cy="2580437"/>
          </a:xfrm>
          <a:prstGeom prst="rect">
            <a:avLst/>
          </a:prstGeom>
        </p:spPr>
      </p:pic>
    </p:spTree>
    <p:extLst>
      <p:ext uri="{BB962C8B-B14F-4D97-AF65-F5344CB8AC3E}">
        <p14:creationId xmlns:p14="http://schemas.microsoft.com/office/powerpoint/2010/main" val="2857642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F9BD630-24C2-4C20-877E-E82C14E6E096}"/>
              </a:ext>
            </a:extLst>
          </p:cNvPr>
          <p:cNvSpPr>
            <a:spLocks noGrp="1" noChangeArrowheads="1"/>
          </p:cNvSpPr>
          <p:nvPr>
            <p:ph type="title"/>
          </p:nvPr>
        </p:nvSpPr>
        <p:spPr>
          <a:xfrm>
            <a:off x="1143000" y="152400"/>
            <a:ext cx="7715250" cy="1143000"/>
          </a:xfrm>
        </p:spPr>
        <p:txBody>
          <a:bodyPr/>
          <a:lstStyle/>
          <a:p>
            <a:pPr eaLnBrk="1" hangingPunct="1"/>
            <a:r>
              <a:rPr lang="en-US" altLang="en-US" dirty="0">
                <a:solidFill>
                  <a:srgbClr val="0066CC"/>
                </a:solidFill>
              </a:rPr>
              <a:t>Role of Parents?</a:t>
            </a:r>
          </a:p>
        </p:txBody>
      </p:sp>
      <p:sp>
        <p:nvSpPr>
          <p:cNvPr id="55299" name="Rectangle 3">
            <a:extLst>
              <a:ext uri="{FF2B5EF4-FFF2-40B4-BE49-F238E27FC236}">
                <a16:creationId xmlns:a16="http://schemas.microsoft.com/office/drawing/2014/main" id="{3B1AD2A7-D769-4549-8776-D2337196B6E9}"/>
              </a:ext>
            </a:extLst>
          </p:cNvPr>
          <p:cNvSpPr>
            <a:spLocks noGrp="1" noChangeArrowheads="1"/>
          </p:cNvSpPr>
          <p:nvPr>
            <p:ph type="body" idx="1"/>
          </p:nvPr>
        </p:nvSpPr>
        <p:spPr>
          <a:xfrm>
            <a:off x="676275" y="1447800"/>
            <a:ext cx="7791450" cy="4114800"/>
          </a:xfrm>
        </p:spPr>
        <p:txBody>
          <a:bodyPr/>
          <a:lstStyle/>
          <a:p>
            <a:pPr eaLnBrk="1" hangingPunct="1"/>
            <a:r>
              <a:rPr lang="en-US" altLang="en-US" dirty="0"/>
              <a:t>Before the season - understand why they play</a:t>
            </a:r>
          </a:p>
          <a:p>
            <a:pPr eaLnBrk="1" hangingPunct="1"/>
            <a:r>
              <a:rPr lang="en-US" altLang="en-US" dirty="0"/>
              <a:t>During a contest – be a positive role model</a:t>
            </a:r>
          </a:p>
          <a:p>
            <a:pPr eaLnBrk="1" hangingPunct="1"/>
            <a:r>
              <a:rPr lang="en-US" altLang="en-US" dirty="0"/>
              <a:t>After a contest – give them time</a:t>
            </a:r>
          </a:p>
          <a:p>
            <a:pPr eaLnBrk="1" hangingPunct="1"/>
            <a:r>
              <a:rPr lang="en-US" altLang="en-US" dirty="0"/>
              <a:t>Three Questions- After a contest-</a:t>
            </a:r>
          </a:p>
          <a:p>
            <a:pPr marL="0" indent="0" eaLnBrk="1" hangingPunct="1">
              <a:buNone/>
            </a:pPr>
            <a:r>
              <a:rPr lang="en-US" altLang="en-US" dirty="0"/>
              <a:t> Gatorade or water?  If over 16 do you want to drive or me?  What would you like to Eat?</a:t>
            </a:r>
          </a:p>
          <a:p>
            <a:pPr marL="0" indent="0" eaLnBrk="1" hangingPunct="1">
              <a:buNone/>
            </a:pPr>
            <a:endParaRPr lang="en-US" altLang="en-US" dirty="0"/>
          </a:p>
          <a:p>
            <a:pPr eaLnBrk="1" hangingPunct="1">
              <a:buFontTx/>
              <a:buNone/>
            </a:pPr>
            <a:endParaRPr lang="en-US" altLang="en-US" dirty="0"/>
          </a:p>
        </p:txBody>
      </p:sp>
    </p:spTree>
    <p:extLst>
      <p:ext uri="{BB962C8B-B14F-4D97-AF65-F5344CB8AC3E}">
        <p14:creationId xmlns:p14="http://schemas.microsoft.com/office/powerpoint/2010/main" val="285445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 calcmode="lin" valueType="num">
                                      <p:cBhvr additive="base">
                                        <p:cTn id="13" dur="5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 calcmode="lin" valueType="num">
                                      <p:cBhvr additive="base">
                                        <p:cTn id="19" dur="5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55299">
                                            <p:txEl>
                                              <p:pRg st="3" end="3"/>
                                            </p:txEl>
                                          </p:spTgt>
                                        </p:tgtEl>
                                        <p:attrNameLst>
                                          <p:attrName>style.visibility</p:attrName>
                                        </p:attrNameLst>
                                      </p:cBhvr>
                                      <p:to>
                                        <p:strVal val="visible"/>
                                      </p:to>
                                    </p:set>
                                    <p:anim calcmode="lin" valueType="num">
                                      <p:cBhvr additive="base">
                                        <p:cTn id="25" dur="5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55299">
                                            <p:txEl>
                                              <p:pRg st="4" end="4"/>
                                            </p:txEl>
                                          </p:spTgt>
                                        </p:tgtEl>
                                        <p:attrNameLst>
                                          <p:attrName>style.visibility</p:attrName>
                                        </p:attrNameLst>
                                      </p:cBhvr>
                                      <p:to>
                                        <p:strVal val="visible"/>
                                      </p:to>
                                    </p:set>
                                    <p:anim calcmode="lin" valueType="num">
                                      <p:cBhvr additive="base">
                                        <p:cTn id="31" dur="5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9">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00200" y="2318265"/>
            <a:ext cx="6400800"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1pPr>
            <a:lvl2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2pPr>
            <a:lvl3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3pPr>
            <a:lvl4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4pPr>
            <a:lvl5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5pPr>
            <a:lvl6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6pPr>
            <a:lvl7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7pPr>
            <a:lvl8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8pPr>
            <a:lvl9pPr eaLnBrk="0" fontAlgn="base" hangingPunct="0">
              <a:spcBef>
                <a:spcPct val="0"/>
              </a:spcBef>
              <a:spcAft>
                <a:spcPct val="0"/>
              </a:spcAft>
              <a:tabLst>
                <a:tab pos="2895600" algn="l"/>
                <a:tab pos="3505200" algn="l"/>
                <a:tab pos="4191000" algn="l"/>
                <a:tab pos="4648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95600" algn="l"/>
                <a:tab pos="3505200" algn="l"/>
                <a:tab pos="4191000" algn="l"/>
                <a:tab pos="4648200" algn="l"/>
              </a:tabLst>
            </a:pPr>
            <a:r>
              <a:rPr kumimoji="0" lang="en-US" altLang="en-US" sz="16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New Parent Athletic Orientation 2020– 2021</a:t>
            </a:r>
          </a:p>
          <a:p>
            <a:pPr marL="0" marR="0" lvl="0" indent="0" algn="l" defTabSz="914400" rtl="0" eaLnBrk="0" fontAlgn="base" latinLnBrk="0" hangingPunct="0">
              <a:lnSpc>
                <a:spcPct val="100000"/>
              </a:lnSpc>
              <a:spcBef>
                <a:spcPct val="0"/>
              </a:spcBef>
              <a:spcAft>
                <a:spcPct val="0"/>
              </a:spcAft>
              <a:buClrTx/>
              <a:buSzTx/>
              <a:buFontTx/>
              <a:buNone/>
              <a:tabLst>
                <a:tab pos="2895600" algn="l"/>
                <a:tab pos="3505200" algn="l"/>
                <a:tab pos="4191000" algn="l"/>
                <a:tab pos="4648200" algn="l"/>
              </a:tabLst>
            </a:pPr>
            <a:r>
              <a:rPr kumimoji="0" lang="en-US" altLang="en-US" sz="16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a:t>
            </a:r>
            <a:r>
              <a:rPr kumimoji="0" lang="en-US"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895600" algn="l"/>
                <a:tab pos="3505200" algn="l"/>
                <a:tab pos="4191000" algn="l"/>
                <a:tab pos="4648200" algn="l"/>
              </a:tabLst>
            </a:pPr>
            <a:r>
              <a:rPr kumimoji="0" lang="en-US"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Athletic Department Staff and Contact Information</a:t>
            </a: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lang="en-US" altLang="en-US" sz="1200" b="1" dirty="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kumimoji="0" lang="en-US"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895600" algn="l"/>
                <a:tab pos="3505200" algn="l"/>
                <a:tab pos="4191000" algn="l"/>
                <a:tab pos="4648200" algn="l"/>
              </a:tabLst>
            </a:pPr>
            <a:endParaRPr kumimoji="0" lang="en-US" altLang="en-US" sz="600" b="0" i="0" u="none" strike="noStrike" cap="none" normalizeH="0" baseline="0" dirty="0">
              <a:ln>
                <a:noFill/>
              </a:ln>
              <a:solidFill>
                <a:schemeClr val="tx1"/>
              </a:solidFill>
              <a:effectLst/>
              <a:latin typeface="Arial" panose="020B0604020202020204" pitchFamily="34" charset="0"/>
            </a:endParaRPr>
          </a:p>
          <a:p>
            <a:pPr lvl="0"/>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Dale</a:t>
            </a:r>
            <a:r>
              <a:rPr kumimoji="0" lang="en-US" altLang="en-US" sz="1200" b="0" i="0" u="none" strike="noStrike" cap="none" normalizeH="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Milton</a:t>
            </a:r>
            <a:r>
              <a:rPr kumimoji="0" lang="en-US" altLang="en-US"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Athletic Director</a:t>
            </a:r>
            <a:r>
              <a:rPr lang="en-US" altLang="en-US" sz="1200" dirty="0">
                <a:ea typeface="Times New Roman" panose="02020603050405020304" pitchFamily="18" charset="0"/>
                <a:cs typeface="Arial" panose="020B0604020202020204" pitchFamily="34" charset="0"/>
              </a:rPr>
              <a:t>   916-733-3672  </a:t>
            </a:r>
            <a:r>
              <a:rPr lang="en-US" altLang="en-US" sz="1200" dirty="0">
                <a:ea typeface="Times New Roman" panose="02020603050405020304" pitchFamily="18" charset="0"/>
                <a:cs typeface="Arial" panose="020B0604020202020204" pitchFamily="34" charset="0"/>
                <a:hlinkClick r:id="rId2"/>
              </a:rPr>
              <a:t>dmilton@cbhs-sacramento.org</a:t>
            </a:r>
            <a:endParaRPr lang="en-US" altLang="en-US" sz="1200" dirty="0">
              <a:ea typeface="Times New Roman" panose="02020603050405020304" pitchFamily="18" charset="0"/>
              <a:cs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altLang="en-US" sz="1200" dirty="0">
              <a:ea typeface="Times New Roman" panose="02020603050405020304" pitchFamily="18" charset="0"/>
              <a:cs typeface="Arial" panose="020B0604020202020204" pitchFamily="34" charset="0"/>
            </a:endParaRPr>
          </a:p>
          <a:p>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Melissa Flowers- Assistant Athletic Director </a:t>
            </a:r>
            <a:r>
              <a:rPr lang="en-US" altLang="en-US" sz="1200" dirty="0">
                <a:ea typeface="Times New Roman" panose="02020603050405020304" pitchFamily="18" charset="0"/>
                <a:cs typeface="Arial" panose="020B0604020202020204" pitchFamily="34" charset="0"/>
              </a:rPr>
              <a:t>916-733-3683 </a:t>
            </a:r>
            <a:r>
              <a:rPr lang="en-US" altLang="en-US" sz="1200" dirty="0">
                <a:ea typeface="Times New Roman" panose="02020603050405020304" pitchFamily="18" charset="0"/>
                <a:cs typeface="Arial" panose="020B0604020202020204" pitchFamily="34" charset="0"/>
                <a:hlinkClick r:id="rId3"/>
              </a:rPr>
              <a:t>mflowers@cbhs-sacramento.org</a:t>
            </a:r>
            <a:endParaRPr lang="en-US" altLang="en-US" sz="1200" dirty="0">
              <a:ea typeface="Times New Roman" panose="02020603050405020304" pitchFamily="18" charset="0"/>
              <a:cs typeface="Arial" panose="020B0604020202020204" pitchFamily="34" charset="0"/>
            </a:endParaRPr>
          </a:p>
          <a:p>
            <a:endParaRPr lang="en-US" altLang="en-US" sz="1200" dirty="0">
              <a:ea typeface="Times New Roman" panose="02020603050405020304" pitchFamily="18" charset="0"/>
              <a:cs typeface="Arial" panose="020B0604020202020204" pitchFamily="34" charset="0"/>
            </a:endParaRP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lvl="0"/>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Gloria Barela – Athletic Admin. Assist.</a:t>
            </a:r>
            <a:r>
              <a:rPr kumimoji="0" lang="en-US" altLang="en-US" sz="1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916-733-3610</a:t>
            </a:r>
            <a:r>
              <a:rPr kumimoji="0" lang="en-US" altLang="en-US" sz="1200" b="0" i="0" u="none" strike="noStrike" cap="none" normalizeH="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rPr>
              <a:t>gbarela@cbhs-sacramento.org</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0"/>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lvl="0"/>
            <a:endParaRPr kumimoji="0" lang="en-US" altLang="en-US" sz="600" b="0" i="0" u="none" strike="noStrike" cap="none" normalizeH="0" baseline="0" dirty="0">
              <a:ln>
                <a:noFill/>
              </a:ln>
              <a:solidFill>
                <a:schemeClr val="tx1"/>
              </a:solidFill>
              <a:effectLst/>
              <a:latin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endParaRPr lang="en-US" altLang="en-US" sz="1200" dirty="0">
              <a:ea typeface="Times New Roman" panose="02020603050405020304" pitchFamily="18" charset="0"/>
              <a:cs typeface="Arial" panose="020B0604020202020204" pitchFamily="34" charset="0"/>
            </a:endParaRPr>
          </a:p>
          <a:p>
            <a:pPr lvl="0"/>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descr="C:\Documents and Settings\jbennett\My Documents\Combined\CB Identity System\cb falcon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83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0E7E8EC-758C-48F5-8B69-47418BEDE6E9}"/>
              </a:ext>
            </a:extLst>
          </p:cNvPr>
          <p:cNvSpPr>
            <a:spLocks noGrp="1" noChangeArrowheads="1"/>
          </p:cNvSpPr>
          <p:nvPr>
            <p:ph type="title"/>
          </p:nvPr>
        </p:nvSpPr>
        <p:spPr/>
        <p:txBody>
          <a:bodyPr>
            <a:normAutofit fontScale="90000"/>
          </a:bodyPr>
          <a:lstStyle/>
          <a:p>
            <a:pPr eaLnBrk="1" hangingPunct="1"/>
            <a:r>
              <a:rPr lang="en-US" altLang="en-US" dirty="0">
                <a:solidFill>
                  <a:srgbClr val="0066CC"/>
                </a:solidFill>
              </a:rPr>
              <a:t>Why is your son/daughter playing the sport?</a:t>
            </a:r>
          </a:p>
        </p:txBody>
      </p:sp>
      <p:sp>
        <p:nvSpPr>
          <p:cNvPr id="56323" name="Rectangle 3">
            <a:extLst>
              <a:ext uri="{FF2B5EF4-FFF2-40B4-BE49-F238E27FC236}">
                <a16:creationId xmlns:a16="http://schemas.microsoft.com/office/drawing/2014/main" id="{C6521A4C-24E5-4186-A23F-872F5661D5DF}"/>
              </a:ext>
            </a:extLst>
          </p:cNvPr>
          <p:cNvSpPr>
            <a:spLocks noGrp="1" noChangeArrowheads="1"/>
          </p:cNvSpPr>
          <p:nvPr>
            <p:ph type="body" idx="1"/>
          </p:nvPr>
        </p:nvSpPr>
        <p:spPr/>
        <p:txBody>
          <a:bodyPr/>
          <a:lstStyle/>
          <a:p>
            <a:pPr eaLnBrk="1" hangingPunct="1">
              <a:lnSpc>
                <a:spcPct val="90000"/>
              </a:lnSpc>
            </a:pPr>
            <a:endParaRPr lang="en-US" altLang="en-US" sz="2400" dirty="0"/>
          </a:p>
          <a:p>
            <a:pPr eaLnBrk="1" hangingPunct="1">
              <a:lnSpc>
                <a:spcPct val="90000"/>
              </a:lnSpc>
            </a:pPr>
            <a:r>
              <a:rPr lang="en-US" altLang="en-US" sz="2800" dirty="0"/>
              <a:t>Do you know why he/she is playing high school sports?</a:t>
            </a:r>
            <a:br>
              <a:rPr lang="en-US" altLang="en-US" sz="2800" dirty="0"/>
            </a:br>
            <a:endParaRPr lang="en-US" altLang="en-US" sz="2800" dirty="0"/>
          </a:p>
          <a:p>
            <a:pPr eaLnBrk="1" hangingPunct="1">
              <a:lnSpc>
                <a:spcPct val="90000"/>
              </a:lnSpc>
            </a:pPr>
            <a:r>
              <a:rPr lang="en-US" altLang="en-US" sz="2800" dirty="0"/>
              <a:t>Whose choice is it to play?</a:t>
            </a:r>
            <a:br>
              <a:rPr lang="en-US" altLang="en-US" sz="2800" dirty="0"/>
            </a:br>
            <a:endParaRPr lang="en-US" altLang="en-US" sz="2800" dirty="0"/>
          </a:p>
          <a:p>
            <a:pPr eaLnBrk="1" hangingPunct="1">
              <a:lnSpc>
                <a:spcPct val="90000"/>
              </a:lnSpc>
            </a:pPr>
            <a:r>
              <a:rPr lang="en-US" altLang="en-US" sz="2800" dirty="0"/>
              <a:t>30 Million High School Athletes; </a:t>
            </a:r>
            <a:r>
              <a:rPr lang="en-US" altLang="en-US" sz="2800" b="1" dirty="0"/>
              <a:t>1% play in College at Div I, II, III.</a:t>
            </a:r>
            <a:r>
              <a:rPr lang="en-US" altLang="en-US" sz="2800" dirty="0"/>
              <a:t>  Is she/he playing for the right reasons?  Enjoying the experience?</a:t>
            </a:r>
          </a:p>
        </p:txBody>
      </p:sp>
    </p:spTree>
    <p:extLst>
      <p:ext uri="{BB962C8B-B14F-4D97-AF65-F5344CB8AC3E}">
        <p14:creationId xmlns:p14="http://schemas.microsoft.com/office/powerpoint/2010/main" val="4060144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animEffect transition="in" filter="box(out)">
                                      <p:cBhvr>
                                        <p:cTn id="7" dur="500"/>
                                        <p:tgtEl>
                                          <p:spTgt spid="56323">
                                            <p:txEl>
                                              <p:pRg st="1" end="1"/>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6323">
                                            <p:txEl>
                                              <p:pRg st="2" end="2"/>
                                            </p:txEl>
                                          </p:spTgt>
                                        </p:tgtEl>
                                        <p:attrNameLst>
                                          <p:attrName>style.visibility</p:attrName>
                                        </p:attrNameLst>
                                      </p:cBhvr>
                                      <p:to>
                                        <p:strVal val="visible"/>
                                      </p:to>
                                    </p:set>
                                    <p:animEffect transition="in" filter="box(out)">
                                      <p:cBhvr>
                                        <p:cTn id="12" dur="500"/>
                                        <p:tgtEl>
                                          <p:spTgt spid="56323">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6323">
                                            <p:txEl>
                                              <p:pRg st="3" end="3"/>
                                            </p:txEl>
                                          </p:spTgt>
                                        </p:tgtEl>
                                        <p:attrNameLst>
                                          <p:attrName>style.visibility</p:attrName>
                                        </p:attrNameLst>
                                      </p:cBhvr>
                                      <p:to>
                                        <p:strVal val="visible"/>
                                      </p:to>
                                    </p:set>
                                    <p:animEffect transition="in" filter="box(out)">
                                      <p:cBhvr>
                                        <p:cTn id="17" dur="500"/>
                                        <p:tgtEl>
                                          <p:spTgt spid="56323">
                                            <p:txEl>
                                              <p:pRg st="3" end="3"/>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0" i="0" dirty="0">
                <a:solidFill>
                  <a:srgbClr val="FFFFFF"/>
                </a:solidFill>
                <a:effectLst/>
                <a:latin typeface="Lemon Milk"/>
              </a:rPr>
              <a:t>The Parents’ Playbook</a:t>
            </a:r>
            <a:br>
              <a:rPr lang="en-US" b="0" i="0" dirty="0">
                <a:solidFill>
                  <a:srgbClr val="FFFFFF"/>
                </a:solidFill>
                <a:effectLst/>
                <a:latin typeface="Lemon Milk"/>
              </a:rPr>
            </a:br>
            <a:endParaRPr lang="en-US" dirty="0"/>
          </a:p>
        </p:txBody>
      </p:sp>
      <p:sp>
        <p:nvSpPr>
          <p:cNvPr id="3" name="Subtitle 2"/>
          <p:cNvSpPr>
            <a:spLocks noGrp="1"/>
          </p:cNvSpPr>
          <p:nvPr>
            <p:ph type="subTitle" idx="1"/>
          </p:nvPr>
        </p:nvSpPr>
        <p:spPr/>
        <p:txBody>
          <a:bodyPr/>
          <a:lstStyle/>
          <a:p>
            <a:r>
              <a:rPr lang="en-US" dirty="0"/>
              <a:t>THE PARENTS’ PLAYBOOK</a:t>
            </a:r>
          </a:p>
          <a:p>
            <a:r>
              <a:rPr lang="en-US" dirty="0"/>
              <a:t>Empowering Messages for Parents</a:t>
            </a:r>
          </a:p>
        </p:txBody>
      </p:sp>
    </p:spTree>
    <p:extLst>
      <p:ext uri="{BB962C8B-B14F-4D97-AF65-F5344CB8AC3E}">
        <p14:creationId xmlns:p14="http://schemas.microsoft.com/office/powerpoint/2010/main" val="685006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271430-F259-410B-9502-AD4F8E5A6A1D}"/>
              </a:ext>
            </a:extLst>
          </p:cNvPr>
          <p:cNvSpPr>
            <a:spLocks noGrp="1"/>
          </p:cNvSpPr>
          <p:nvPr>
            <p:ph type="title"/>
          </p:nvPr>
        </p:nvSpPr>
        <p:spPr>
          <a:xfrm>
            <a:off x="685800" y="2971800"/>
            <a:ext cx="8001000" cy="3526560"/>
          </a:xfrm>
        </p:spPr>
        <p:txBody>
          <a:bodyPr>
            <a:normAutofit fontScale="90000"/>
          </a:bodyPr>
          <a:lstStyle/>
          <a:p>
            <a:pPr marL="0" indent="0" algn="ctr">
              <a:buNone/>
            </a:pPr>
            <a:r>
              <a:rPr lang="en-US" dirty="0"/>
              <a:t>CB Athletics “Why”</a:t>
            </a:r>
            <a:br>
              <a:rPr lang="en-US" dirty="0"/>
            </a:br>
            <a:r>
              <a:rPr lang="en-US" dirty="0"/>
              <a:t>Goals Vs Purpose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Integrity  </a:t>
            </a:r>
            <a:r>
              <a:rPr lang="en-US" sz="2000" dirty="0">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Honor   </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-Excellence</a:t>
            </a:r>
            <a:br>
              <a:rPr lang="en-US" sz="4000" b="1" dirty="0">
                <a:solidFill>
                  <a:schemeClr val="tx1"/>
                </a:solidFill>
                <a:latin typeface="Times New Roman" panose="02020603050405020304" pitchFamily="18" charset="0"/>
                <a:cs typeface="Times New Roman" panose="02020603050405020304" pitchFamily="18" charset="0"/>
              </a:rPr>
            </a:br>
            <a:br>
              <a:rPr lang="en-US" sz="4000" b="1" dirty="0">
                <a:solidFill>
                  <a:schemeClr val="tx1"/>
                </a:solidFill>
                <a:latin typeface="Times New Roman" panose="02020603050405020304" pitchFamily="18" charset="0"/>
                <a:cs typeface="Times New Roman" panose="02020603050405020304" pitchFamily="18" charset="0"/>
              </a:rPr>
            </a:br>
            <a:r>
              <a:rPr lang="en-US" sz="1300" b="1" i="0" dirty="0">
                <a:solidFill>
                  <a:srgbClr val="DA3B3C"/>
                </a:solidFill>
                <a:effectLst/>
                <a:latin typeface="Arial-BoldMT"/>
              </a:rPr>
              <a:t>Success is </a:t>
            </a:r>
            <a:r>
              <a:rPr lang="en-US" sz="1300" b="1" i="1" dirty="0">
                <a:solidFill>
                  <a:srgbClr val="DA3B3C"/>
                </a:solidFill>
                <a:effectLst/>
                <a:latin typeface="Arial-BoldItalicMT"/>
              </a:rPr>
              <a:t>peace of mind attained only through self-satisfaction in knowing you made the effort to become the best you are capable.</a:t>
            </a:r>
            <a:br>
              <a:rPr lang="en-US" sz="1300" b="1" i="1" dirty="0">
                <a:solidFill>
                  <a:srgbClr val="DA3B3C"/>
                </a:solidFill>
                <a:effectLst/>
                <a:latin typeface="Arial-BoldItalicMT"/>
              </a:rPr>
            </a:br>
            <a:br>
              <a:rPr lang="en-US" sz="1300" b="1" i="1" dirty="0">
                <a:solidFill>
                  <a:srgbClr val="DA3B3C"/>
                </a:solidFill>
                <a:effectLst/>
                <a:latin typeface="Arial-BoldItalicMT"/>
              </a:rPr>
            </a:br>
            <a:r>
              <a:rPr lang="en-US" sz="1300" b="1" i="1" dirty="0">
                <a:solidFill>
                  <a:srgbClr val="DA3B3C"/>
                </a:solidFill>
                <a:effectLst/>
                <a:latin typeface="Arial-BoldItalicMT"/>
              </a:rPr>
              <a:t>John Wooden 1934</a:t>
            </a:r>
            <a:endParaRPr lang="en-US" sz="1300" dirty="0"/>
          </a:p>
        </p:txBody>
      </p:sp>
      <p:pic>
        <p:nvPicPr>
          <p:cNvPr id="6" name="Picture 2" descr="C:\Documents and Settings\jbennett\My Documents\Combined\CB Identity System\cb falcons.jpg">
            <a:extLst>
              <a:ext uri="{FF2B5EF4-FFF2-40B4-BE49-F238E27FC236}">
                <a16:creationId xmlns:a16="http://schemas.microsoft.com/office/drawing/2014/main" id="{ABCD0E25-90DD-4802-ACEC-0B229AB6F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67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A4D8039E-F81D-4AA6-93E4-A81F6718D42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592E8F4-19BD-41E1-A225-2399884C7CBE}"/>
              </a:ext>
            </a:extLst>
          </p:cNvPr>
          <p:cNvSpPr txBox="1"/>
          <p:nvPr/>
        </p:nvSpPr>
        <p:spPr>
          <a:xfrm>
            <a:off x="2286000" y="2000886"/>
            <a:ext cx="4724400" cy="3693319"/>
          </a:xfrm>
          <a:prstGeom prst="rect">
            <a:avLst/>
          </a:prstGeom>
          <a:noFill/>
        </p:spPr>
        <p:txBody>
          <a:bodyPr wrap="square">
            <a:spAutoFit/>
          </a:bodyPr>
          <a:lstStyle/>
          <a:p>
            <a:pPr algn="l"/>
            <a:r>
              <a:rPr lang="en-US" b="1" i="0" dirty="0">
                <a:solidFill>
                  <a:srgbClr val="222222"/>
                </a:solidFill>
                <a:effectLst/>
                <a:latin typeface="Roboto"/>
              </a:rPr>
              <a:t>Lasallian Five Core Principles</a:t>
            </a:r>
          </a:p>
          <a:p>
            <a:pPr algn="l"/>
            <a:endParaRPr lang="en-US" b="0" i="0" dirty="0">
              <a:solidFill>
                <a:srgbClr val="222222"/>
              </a:solidFill>
              <a:effectLst/>
              <a:latin typeface="Roboto"/>
            </a:endParaRPr>
          </a:p>
          <a:p>
            <a:pPr algn="l">
              <a:buFont typeface="Arial" panose="020B0604020202020204" pitchFamily="34" charset="0"/>
              <a:buChar char="•"/>
            </a:pPr>
            <a:r>
              <a:rPr lang="en-US" b="1" i="0" dirty="0">
                <a:solidFill>
                  <a:srgbClr val="222222"/>
                </a:solidFill>
                <a:effectLst/>
                <a:latin typeface="Roboto"/>
              </a:rPr>
              <a:t>Faith</a:t>
            </a:r>
            <a:r>
              <a:rPr lang="en-US" b="0" i="0" dirty="0">
                <a:solidFill>
                  <a:srgbClr val="222222"/>
                </a:solidFill>
                <a:effectLst/>
                <a:latin typeface="Roboto"/>
              </a:rPr>
              <a:t> in the Presence of God. Belief in the living presence of God in our world. ...</a:t>
            </a:r>
          </a:p>
          <a:p>
            <a:pPr algn="l">
              <a:buFont typeface="Arial" panose="020B0604020202020204" pitchFamily="34" charset="0"/>
              <a:buChar char="•"/>
            </a:pPr>
            <a:r>
              <a:rPr lang="en-US" b="1" i="0" dirty="0">
                <a:solidFill>
                  <a:srgbClr val="222222"/>
                </a:solidFill>
                <a:effectLst/>
                <a:latin typeface="Roboto"/>
              </a:rPr>
              <a:t>Respect</a:t>
            </a:r>
            <a:r>
              <a:rPr lang="en-US" b="0" i="0" dirty="0">
                <a:solidFill>
                  <a:srgbClr val="222222"/>
                </a:solidFill>
                <a:effectLst/>
                <a:latin typeface="Roboto"/>
              </a:rPr>
              <a:t> for All Persons. A concerted effort by the school to </a:t>
            </a:r>
            <a:r>
              <a:rPr lang="en-US" b="1" i="0" dirty="0">
                <a:solidFill>
                  <a:srgbClr val="222222"/>
                </a:solidFill>
                <a:effectLst/>
                <a:latin typeface="Roboto"/>
              </a:rPr>
              <a:t>respect</a:t>
            </a:r>
            <a:r>
              <a:rPr lang="en-US" b="0" i="0" dirty="0">
                <a:solidFill>
                  <a:srgbClr val="222222"/>
                </a:solidFill>
                <a:effectLst/>
                <a:latin typeface="Roboto"/>
              </a:rPr>
              <a:t> the </a:t>
            </a:r>
            <a:r>
              <a:rPr lang="en-US" b="1" i="0" dirty="0">
                <a:solidFill>
                  <a:srgbClr val="222222"/>
                </a:solidFill>
                <a:effectLst/>
                <a:latin typeface="Roboto"/>
              </a:rPr>
              <a:t>dignity</a:t>
            </a:r>
            <a:r>
              <a:rPr lang="en-US" b="0" i="0" dirty="0">
                <a:solidFill>
                  <a:srgbClr val="222222"/>
                </a:solidFill>
                <a:effectLst/>
                <a:latin typeface="Roboto"/>
              </a:rPr>
              <a:t> of all persons.</a:t>
            </a:r>
          </a:p>
          <a:p>
            <a:pPr algn="l">
              <a:buFont typeface="Arial" panose="020B0604020202020204" pitchFamily="34" charset="0"/>
              <a:buChar char="•"/>
            </a:pPr>
            <a:r>
              <a:rPr lang="en-US" b="0" i="0" dirty="0">
                <a:solidFill>
                  <a:srgbClr val="222222"/>
                </a:solidFill>
                <a:effectLst/>
                <a:latin typeface="Roboto"/>
              </a:rPr>
              <a:t>Inclusive Community. ...</a:t>
            </a:r>
          </a:p>
          <a:p>
            <a:pPr algn="l">
              <a:buFont typeface="Arial" panose="020B0604020202020204" pitchFamily="34" charset="0"/>
              <a:buChar char="•"/>
            </a:pPr>
            <a:r>
              <a:rPr lang="en-US" b="0" i="0" dirty="0">
                <a:solidFill>
                  <a:srgbClr val="222222"/>
                </a:solidFill>
                <a:effectLst/>
                <a:latin typeface="Roboto"/>
              </a:rPr>
              <a:t>Concern for the Poor and Social </a:t>
            </a:r>
            <a:r>
              <a:rPr lang="en-US" b="1" i="0" dirty="0">
                <a:solidFill>
                  <a:srgbClr val="222222"/>
                </a:solidFill>
                <a:effectLst/>
                <a:latin typeface="Roboto"/>
              </a:rPr>
              <a:t>Justice</a:t>
            </a:r>
            <a:r>
              <a:rPr lang="en-US" b="0" i="0" dirty="0">
                <a:solidFill>
                  <a:srgbClr val="222222"/>
                </a:solidFill>
                <a:effectLst/>
                <a:latin typeface="Roboto"/>
              </a:rPr>
              <a:t>. ...</a:t>
            </a:r>
          </a:p>
          <a:p>
            <a:pPr algn="l">
              <a:buFont typeface="Arial" panose="020B0604020202020204" pitchFamily="34" charset="0"/>
              <a:buChar char="•"/>
            </a:pPr>
            <a:r>
              <a:rPr lang="en-US" b="0" i="0" dirty="0">
                <a:solidFill>
                  <a:srgbClr val="222222"/>
                </a:solidFill>
                <a:effectLst/>
                <a:latin typeface="Roboto"/>
              </a:rPr>
              <a:t>Quality </a:t>
            </a:r>
            <a:r>
              <a:rPr lang="en-US" b="1" i="0" dirty="0">
                <a:solidFill>
                  <a:srgbClr val="222222"/>
                </a:solidFill>
                <a:effectLst/>
                <a:latin typeface="Roboto"/>
              </a:rPr>
              <a:t>Education</a:t>
            </a:r>
            <a:r>
              <a:rPr lang="en-US" b="0" i="0" dirty="0">
                <a:solidFill>
                  <a:srgbClr val="222222"/>
                </a:solidFill>
                <a:effectLst/>
                <a:latin typeface="Roboto"/>
              </a:rPr>
              <a:t>.</a:t>
            </a:r>
          </a:p>
          <a:p>
            <a:pPr algn="l">
              <a:buFont typeface="Arial" panose="020B0604020202020204" pitchFamily="34" charset="0"/>
              <a:buChar char="•"/>
            </a:pPr>
            <a:endParaRPr lang="en-US" dirty="0">
              <a:solidFill>
                <a:srgbClr val="222222"/>
              </a:solidFill>
              <a:latin typeface="Roboto"/>
            </a:endParaRPr>
          </a:p>
          <a:p>
            <a:pPr>
              <a:buFont typeface="Arial" panose="020B0604020202020204" pitchFamily="34" charset="0"/>
              <a:buChar char="•"/>
            </a:pPr>
            <a:r>
              <a:rPr lang="en-US" b="1" i="0" dirty="0">
                <a:solidFill>
                  <a:srgbClr val="0A0A0A"/>
                </a:solidFill>
                <a:effectLst/>
                <a:latin typeface="sofia-pro"/>
              </a:rPr>
              <a:t>The Patron Saint of Teachers</a:t>
            </a:r>
          </a:p>
          <a:p>
            <a:pPr algn="l"/>
            <a:r>
              <a:rPr lang="fr-FR" dirty="0">
                <a:solidFill>
                  <a:srgbClr val="282828"/>
                </a:solidFill>
                <a:latin typeface="sofia-pro"/>
              </a:rPr>
              <a:t>Saint J</a:t>
            </a:r>
            <a:r>
              <a:rPr lang="fr-FR" b="0" i="0" dirty="0">
                <a:solidFill>
                  <a:srgbClr val="282828"/>
                </a:solidFill>
                <a:effectLst/>
                <a:latin typeface="sofia-pro"/>
              </a:rPr>
              <a:t>ohn Baptist de La Salle</a:t>
            </a:r>
            <a:endParaRPr lang="en-US" b="0" i="0" dirty="0">
              <a:solidFill>
                <a:srgbClr val="222222"/>
              </a:solidFill>
              <a:effectLst/>
              <a:latin typeface="Roboto"/>
            </a:endParaRPr>
          </a:p>
        </p:txBody>
      </p:sp>
      <p:pic>
        <p:nvPicPr>
          <p:cNvPr id="1026" name="Picture 2" descr="San Miguel School Providence | Lasallian Education — San Miguel School">
            <a:extLst>
              <a:ext uri="{FF2B5EF4-FFF2-40B4-BE49-F238E27FC236}">
                <a16:creationId xmlns:a16="http://schemas.microsoft.com/office/drawing/2014/main" id="{2B3F3BE1-3124-4DC2-9905-D7E5888FDC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4648200"/>
            <a:ext cx="2041525" cy="1963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48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ooden seven point creed">
            <a:extLst>
              <a:ext uri="{FF2B5EF4-FFF2-40B4-BE49-F238E27FC236}">
                <a16:creationId xmlns:a16="http://schemas.microsoft.com/office/drawing/2014/main" id="{1C63C4E6-1B4C-4FFC-BA1C-197260592F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697323"/>
            <a:ext cx="1828800" cy="203647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AB9CDB5-74AA-4930-9B02-462976FB5A42}"/>
              </a:ext>
            </a:extLst>
          </p:cNvPr>
          <p:cNvSpPr txBox="1"/>
          <p:nvPr/>
        </p:nvSpPr>
        <p:spPr>
          <a:xfrm>
            <a:off x="1219200" y="1308390"/>
            <a:ext cx="5638800" cy="5632311"/>
          </a:xfrm>
          <a:prstGeom prst="rect">
            <a:avLst/>
          </a:prstGeom>
          <a:noFill/>
        </p:spPr>
        <p:txBody>
          <a:bodyPr wrap="square">
            <a:spAutoFit/>
          </a:bodyPr>
          <a:lstStyle/>
          <a:p>
            <a:pPr algn="l"/>
            <a:endParaRPr lang="en-US" b="0" i="0" dirty="0">
              <a:solidFill>
                <a:srgbClr val="000000"/>
              </a:solidFill>
              <a:effectLst/>
              <a:latin typeface="Montserrat"/>
            </a:endParaRPr>
          </a:p>
          <a:p>
            <a:pPr algn="l"/>
            <a:endParaRPr lang="en-US" b="0" i="0" dirty="0">
              <a:solidFill>
                <a:srgbClr val="000000"/>
              </a:solidFill>
              <a:effectLst/>
              <a:latin typeface="Montserrat"/>
            </a:endParaRPr>
          </a:p>
          <a:p>
            <a:pPr algn="l"/>
            <a:r>
              <a:rPr lang="en-US" b="1" dirty="0">
                <a:solidFill>
                  <a:srgbClr val="000000"/>
                </a:solidFill>
                <a:latin typeface="Montserrat"/>
              </a:rPr>
              <a:t>Seven Point Creed</a:t>
            </a:r>
          </a:p>
          <a:p>
            <a:pPr algn="l"/>
            <a:r>
              <a:rPr lang="en-US" b="0" i="0" dirty="0">
                <a:solidFill>
                  <a:srgbClr val="000000"/>
                </a:solidFill>
                <a:effectLst/>
                <a:latin typeface="Montserrat"/>
              </a:rPr>
              <a:t>John Wooden was incredibly influenced by his father, Joshua Wooden.</a:t>
            </a:r>
          </a:p>
          <a:p>
            <a:pPr algn="l"/>
            <a:endParaRPr lang="en-US" b="0" i="0" dirty="0">
              <a:solidFill>
                <a:srgbClr val="000000"/>
              </a:solidFill>
              <a:effectLst/>
              <a:latin typeface="Montserrat"/>
            </a:endParaRPr>
          </a:p>
          <a:p>
            <a:pPr algn="l"/>
            <a:r>
              <a:rPr lang="en-US" b="0" i="0" dirty="0">
                <a:solidFill>
                  <a:srgbClr val="000000"/>
                </a:solidFill>
                <a:effectLst/>
                <a:latin typeface="Montserrat"/>
              </a:rPr>
              <a:t>A timeless gift that his father gave him as a teenager was entitled “Seven Things to Do” – which Coach later coined as his famous “Seven Point Creed.”</a:t>
            </a:r>
          </a:p>
          <a:p>
            <a:pPr algn="l"/>
            <a:endParaRPr lang="en-US" b="0" i="0" dirty="0">
              <a:solidFill>
                <a:srgbClr val="000000"/>
              </a:solidFill>
              <a:effectLst/>
              <a:latin typeface="Montserrat"/>
            </a:endParaRPr>
          </a:p>
          <a:p>
            <a:pPr algn="l">
              <a:buFont typeface="+mj-lt"/>
              <a:buAutoNum type="arabicPeriod"/>
            </a:pPr>
            <a:r>
              <a:rPr lang="en-US" b="1" i="0" dirty="0">
                <a:solidFill>
                  <a:srgbClr val="000000"/>
                </a:solidFill>
                <a:effectLst/>
                <a:latin typeface="Montserrat"/>
              </a:rPr>
              <a:t>Be true to yourself.</a:t>
            </a:r>
          </a:p>
          <a:p>
            <a:pPr algn="l">
              <a:buFont typeface="+mj-lt"/>
              <a:buAutoNum type="arabicPeriod"/>
            </a:pPr>
            <a:r>
              <a:rPr lang="en-US" b="1" i="0" dirty="0">
                <a:solidFill>
                  <a:srgbClr val="000000"/>
                </a:solidFill>
                <a:effectLst/>
                <a:latin typeface="Montserrat"/>
              </a:rPr>
              <a:t>Help others.</a:t>
            </a:r>
          </a:p>
          <a:p>
            <a:pPr algn="l">
              <a:buFont typeface="+mj-lt"/>
              <a:buAutoNum type="arabicPeriod"/>
            </a:pPr>
            <a:r>
              <a:rPr lang="en-US" b="1" i="0" dirty="0">
                <a:solidFill>
                  <a:srgbClr val="000000"/>
                </a:solidFill>
                <a:effectLst/>
                <a:latin typeface="Montserrat"/>
              </a:rPr>
              <a:t>Make each day your masterpiece.</a:t>
            </a:r>
          </a:p>
          <a:p>
            <a:pPr algn="l">
              <a:buFont typeface="+mj-lt"/>
              <a:buAutoNum type="arabicPeriod"/>
            </a:pPr>
            <a:r>
              <a:rPr lang="en-US" b="1" i="0" dirty="0">
                <a:solidFill>
                  <a:srgbClr val="000000"/>
                </a:solidFill>
                <a:effectLst/>
                <a:latin typeface="Montserrat"/>
              </a:rPr>
              <a:t>Drink deeply from good books, especially the Bible.</a:t>
            </a:r>
          </a:p>
          <a:p>
            <a:pPr algn="l">
              <a:buFont typeface="+mj-lt"/>
              <a:buAutoNum type="arabicPeriod"/>
            </a:pPr>
            <a:r>
              <a:rPr lang="en-US" b="1" i="0" dirty="0">
                <a:solidFill>
                  <a:srgbClr val="000000"/>
                </a:solidFill>
                <a:effectLst/>
                <a:latin typeface="Montserrat"/>
              </a:rPr>
              <a:t>Make friendship a fine art.</a:t>
            </a:r>
          </a:p>
          <a:p>
            <a:pPr algn="l">
              <a:buFont typeface="+mj-lt"/>
              <a:buAutoNum type="arabicPeriod"/>
            </a:pPr>
            <a:r>
              <a:rPr lang="en-US" b="1" i="0" dirty="0">
                <a:solidFill>
                  <a:srgbClr val="000000"/>
                </a:solidFill>
                <a:effectLst/>
                <a:latin typeface="Montserrat"/>
              </a:rPr>
              <a:t>Build a shelter against a rainy day.</a:t>
            </a:r>
          </a:p>
          <a:p>
            <a:pPr algn="l">
              <a:buFont typeface="+mj-lt"/>
              <a:buAutoNum type="arabicPeriod"/>
            </a:pPr>
            <a:r>
              <a:rPr lang="en-US" b="1" i="0" dirty="0">
                <a:solidFill>
                  <a:srgbClr val="000000"/>
                </a:solidFill>
                <a:effectLst/>
                <a:latin typeface="Montserrat"/>
              </a:rPr>
              <a:t>Pray for guidance and give thanks for your blessings every day.</a:t>
            </a:r>
          </a:p>
          <a:p>
            <a:pPr algn="l">
              <a:buFont typeface="+mj-lt"/>
              <a:buAutoNum type="arabicPeriod"/>
            </a:pPr>
            <a:endParaRPr lang="en-US" b="1" dirty="0">
              <a:solidFill>
                <a:srgbClr val="000000"/>
              </a:solidFill>
              <a:latin typeface="Montserrat"/>
            </a:endParaRPr>
          </a:p>
          <a:p>
            <a:pPr algn="l"/>
            <a:endParaRPr lang="en-US" b="1" i="0" dirty="0">
              <a:solidFill>
                <a:srgbClr val="000000"/>
              </a:solidFill>
              <a:effectLst/>
              <a:latin typeface="Montserrat"/>
            </a:endParaRPr>
          </a:p>
        </p:txBody>
      </p:sp>
      <p:pic>
        <p:nvPicPr>
          <p:cNvPr id="6" name="Picture 5" descr="C:\Documents and Settings\jbennett\My Documents\Combined\CB Identity System\cb falcons.jpg">
            <a:extLst>
              <a:ext uri="{FF2B5EF4-FFF2-40B4-BE49-F238E27FC236}">
                <a16:creationId xmlns:a16="http://schemas.microsoft.com/office/drawing/2014/main" id="{60213CAE-E90D-412F-A33B-8B95EB8C14F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016" y="685800"/>
            <a:ext cx="4559184" cy="101152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WC logo">
            <a:extLst>
              <a:ext uri="{FF2B5EF4-FFF2-40B4-BE49-F238E27FC236}">
                <a16:creationId xmlns:a16="http://schemas.microsoft.com/office/drawing/2014/main" id="{9F65ADAD-7AFF-45F8-80D8-714E3B4767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565" y="4150165"/>
            <a:ext cx="1717235" cy="1717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07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C95C55-CDC1-4107-9A29-68EC7B6A0288}"/>
              </a:ext>
            </a:extLst>
          </p:cNvPr>
          <p:cNvSpPr>
            <a:spLocks noGrp="1"/>
          </p:cNvSpPr>
          <p:nvPr>
            <p:ph idx="1"/>
          </p:nvPr>
        </p:nvSpPr>
        <p:spPr>
          <a:xfrm>
            <a:off x="457200" y="1600200"/>
            <a:ext cx="8458200" cy="4525963"/>
          </a:xfrm>
        </p:spPr>
        <p:txBody>
          <a:bodyPr/>
          <a:lstStyle/>
          <a:p>
            <a:r>
              <a:rPr lang="en-US" dirty="0"/>
              <a:t>Enrollment</a:t>
            </a:r>
          </a:p>
          <a:p>
            <a:pPr lvl="1"/>
            <a:r>
              <a:rPr lang="en-US" dirty="0"/>
              <a:t>Upload physical that will last entire season of sport.</a:t>
            </a:r>
          </a:p>
          <a:p>
            <a:pPr lvl="2"/>
            <a:r>
              <a:rPr lang="en-US" dirty="0"/>
              <a:t>If multiple sports (e.g. football and baseball, physical that lasts through May). </a:t>
            </a:r>
          </a:p>
          <a:p>
            <a:pPr lvl="2"/>
            <a:endParaRPr lang="en-US" dirty="0"/>
          </a:p>
          <a:p>
            <a:pPr lvl="2"/>
            <a:r>
              <a:rPr lang="en-US" dirty="0"/>
              <a:t>Any questions see Gloria Barela in the Athletic Department.  916 733-3610 </a:t>
            </a:r>
            <a:r>
              <a:rPr lang="en-US" dirty="0">
                <a:hlinkClick r:id="rId2"/>
              </a:rPr>
              <a:t>gbarela@cbhs-sacramento.org</a:t>
            </a:r>
            <a:endParaRPr lang="en-US" dirty="0"/>
          </a:p>
          <a:p>
            <a:pPr lvl="2"/>
            <a:endParaRPr lang="en-US" dirty="0"/>
          </a:p>
        </p:txBody>
      </p:sp>
      <p:pic>
        <p:nvPicPr>
          <p:cNvPr id="1026" name="Picture 2" descr="FinalForms_BR_Logo">
            <a:extLst>
              <a:ext uri="{FF2B5EF4-FFF2-40B4-BE49-F238E27FC236}">
                <a16:creationId xmlns:a16="http://schemas.microsoft.com/office/drawing/2014/main" id="{4ABEEAC2-21E7-40F7-A3D8-473AA56B40E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533400"/>
            <a:ext cx="6553200" cy="802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250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Documents and Settings\jbennett\My Documents\Combined\CB Identity System\cb falcons.jpg">
            <a:extLst>
              <a:ext uri="{FF2B5EF4-FFF2-40B4-BE49-F238E27FC236}">
                <a16:creationId xmlns:a16="http://schemas.microsoft.com/office/drawing/2014/main" id="{B2905DF6-EB8E-4242-93AC-BD785F71A6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E2DF19C-CFFA-4D7F-8FD6-2A4EDE826688}"/>
              </a:ext>
            </a:extLst>
          </p:cNvPr>
          <p:cNvSpPr txBox="1"/>
          <p:nvPr/>
        </p:nvSpPr>
        <p:spPr>
          <a:xfrm>
            <a:off x="1981200" y="2438400"/>
            <a:ext cx="4876800" cy="3693319"/>
          </a:xfrm>
          <a:prstGeom prst="rect">
            <a:avLst/>
          </a:prstGeom>
          <a:noFill/>
        </p:spPr>
        <p:txBody>
          <a:bodyPr wrap="square">
            <a:spAutoFit/>
          </a:bodyPr>
          <a:lstStyle/>
          <a:p>
            <a:r>
              <a:rPr lang="en-US" dirty="0"/>
              <a:t>COVID 19 Changes</a:t>
            </a:r>
          </a:p>
          <a:p>
            <a:r>
              <a:rPr lang="en-US" dirty="0"/>
              <a:t>• Please note the following important information concerning the upcoming athletic year: The California Interscholastic Federation (CIF) and CIF Sac-Joaquin Section announced modified dates for this year’s competitive sports seasons. The changes, necessitated by public health restrictions related to the COVID-19 pandemic, include moving the start of athletics to late December and reducing the standard three seasons (Fall, Winter, and Spring) to two (Season 1 and Season 2). The seasons will begin in late December 2020 and run through June 2021.</a:t>
            </a:r>
          </a:p>
        </p:txBody>
      </p:sp>
    </p:spTree>
    <p:extLst>
      <p:ext uri="{BB962C8B-B14F-4D97-AF65-F5344CB8AC3E}">
        <p14:creationId xmlns:p14="http://schemas.microsoft.com/office/powerpoint/2010/main" val="199440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4B8BFCA-5757-4FB8-A4B8-5416BC9D60D0}"/>
              </a:ext>
            </a:extLst>
          </p:cNvPr>
          <p:cNvSpPr>
            <a:spLocks noGrp="1"/>
          </p:cNvSpPr>
          <p:nvPr>
            <p:ph type="subTitle" idx="1"/>
          </p:nvPr>
        </p:nvSpPr>
        <p:spPr>
          <a:xfrm>
            <a:off x="1371600" y="2819400"/>
            <a:ext cx="6400800" cy="2819400"/>
          </a:xfrm>
        </p:spPr>
        <p:txBody>
          <a:bodyPr/>
          <a:lstStyle/>
          <a:p>
            <a:pPr marL="0" marR="0"/>
            <a:r>
              <a:rPr lang="en-US" sz="1800" b="1" dirty="0">
                <a:solidFill>
                  <a:schemeClr val="tx1"/>
                </a:solidFill>
                <a:effectLst/>
                <a:latin typeface="Calibri" panose="020F0502020204030204" pitchFamily="34" charset="0"/>
                <a:ea typeface="Calibri" panose="020F0502020204030204" pitchFamily="34" charset="0"/>
              </a:rPr>
              <a:t>Season One (Begins 12/7/20):</a:t>
            </a: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Football</a:t>
            </a: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latin typeface="Calibri" panose="020F0502020204030204" pitchFamily="34" charset="0"/>
                <a:ea typeface="Calibri" panose="020F0502020204030204" pitchFamily="34" charset="0"/>
              </a:rPr>
              <a:t>Cheer</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Cross Country</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Volleyball (Men’s and Women’s)</a:t>
            </a:r>
            <a:endParaRPr lang="en-US" sz="1800" b="1" dirty="0">
              <a:solidFill>
                <a:schemeClr val="tx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solidFill>
                  <a:schemeClr val="tx1"/>
                </a:solidFill>
                <a:effectLst/>
                <a:latin typeface="Calibri" panose="020F0502020204030204" pitchFamily="34" charset="0"/>
                <a:ea typeface="Times New Roman" panose="02020603050405020304" pitchFamily="18" charset="0"/>
              </a:rPr>
              <a:t>Water Polo (Men’s and Women’s)</a:t>
            </a:r>
            <a:endParaRPr lang="en-US" sz="1800" b="1" dirty="0">
              <a:solidFill>
                <a:schemeClr val="tx1"/>
              </a:solidFill>
              <a:effectLst/>
              <a:latin typeface="Calibri" panose="020F0502020204030204" pitchFamily="34" charset="0"/>
              <a:ea typeface="Calibri" panose="020F0502020204030204" pitchFamily="34" charset="0"/>
            </a:endParaRPr>
          </a:p>
          <a:p>
            <a:endParaRPr lang="en-US" dirty="0"/>
          </a:p>
        </p:txBody>
      </p:sp>
      <p:pic>
        <p:nvPicPr>
          <p:cNvPr id="5" name="Picture 2" descr="C:\Documents and Settings\jbennett\My Documents\Combined\CB Identity System\cb falcons.jpg">
            <a:extLst>
              <a:ext uri="{FF2B5EF4-FFF2-40B4-BE49-F238E27FC236}">
                <a16:creationId xmlns:a16="http://schemas.microsoft.com/office/drawing/2014/main" id="{A38A1D61-6C01-45A8-B3EF-141841276D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00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Documents and Settings\jbennett\My Documents\Combined\CB Identity System\cb falcons.jpg">
            <a:extLst>
              <a:ext uri="{FF2B5EF4-FFF2-40B4-BE49-F238E27FC236}">
                <a16:creationId xmlns:a16="http://schemas.microsoft.com/office/drawing/2014/main" id="{53AFA880-041C-4B85-91B0-48A9349848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725" y="359640"/>
            <a:ext cx="7612550" cy="168895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E987B02-04BD-4ED3-9910-937757540D40}"/>
              </a:ext>
            </a:extLst>
          </p:cNvPr>
          <p:cNvSpPr txBox="1"/>
          <p:nvPr/>
        </p:nvSpPr>
        <p:spPr>
          <a:xfrm>
            <a:off x="2286000" y="1999936"/>
            <a:ext cx="4572000" cy="3139321"/>
          </a:xfrm>
          <a:prstGeom prst="rect">
            <a:avLst/>
          </a:prstGeom>
          <a:noFill/>
        </p:spPr>
        <p:txBody>
          <a:bodyPr wrap="square">
            <a:spAutoFit/>
          </a:bodyPr>
          <a:lstStyle/>
          <a:p>
            <a:pPr marL="0" marR="0"/>
            <a:endParaRPr lang="en-US" sz="1800" b="1" dirty="0">
              <a:effectLst/>
              <a:latin typeface="Calibri" panose="020F0502020204030204" pitchFamily="34" charset="0"/>
              <a:ea typeface="Calibri" panose="020F0502020204030204" pitchFamily="34" charset="0"/>
            </a:endParaRPr>
          </a:p>
          <a:p>
            <a:pPr marL="0" marR="0"/>
            <a:r>
              <a:rPr lang="en-US" sz="1800" b="1" dirty="0">
                <a:effectLst/>
                <a:latin typeface="Calibri" panose="020F0502020204030204" pitchFamily="34" charset="0"/>
                <a:ea typeface="Calibri" panose="020F0502020204030204" pitchFamily="34" charset="0"/>
              </a:rPr>
              <a:t>Season Two (Begins 2/22/21):</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Soccer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Tennis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Basketball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Baseball</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Softball</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Golf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Swim and Dive (Men’s and Women’s)</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Track and Field</a:t>
            </a:r>
            <a:endParaRPr lang="en-US" sz="1800" b="1"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rPr>
              <a:t>Lacrosse (Men’s and Women’s)</a:t>
            </a:r>
            <a:endParaRPr lang="en-US"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97964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AB16026A724F46888B7ACF69BA2ED4" ma:contentTypeVersion="10" ma:contentTypeDescription="Create a new document." ma:contentTypeScope="" ma:versionID="9f49b90d9c2066d799556f77329ec390">
  <xsd:schema xmlns:xsd="http://www.w3.org/2001/XMLSchema" xmlns:xs="http://www.w3.org/2001/XMLSchema" xmlns:p="http://schemas.microsoft.com/office/2006/metadata/properties" xmlns:ns3="573d4d87-026d-439b-91fe-6bc13fd87c2c" targetNamespace="http://schemas.microsoft.com/office/2006/metadata/properties" ma:root="true" ma:fieldsID="8fe74accdf7d6fb348ea7c6c927b40c7" ns3:_="">
    <xsd:import namespace="573d4d87-026d-439b-91fe-6bc13fd87c2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3d4d87-026d-439b-91fe-6bc13fd87c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B6F672-48F8-44D5-9E5B-6C564EA43C5D}">
  <ds:schemaRefs>
    <ds:schemaRef ds:uri="http://schemas.microsoft.com/sharepoint/v3/contenttype/forms"/>
  </ds:schemaRefs>
</ds:datastoreItem>
</file>

<file path=customXml/itemProps2.xml><?xml version="1.0" encoding="utf-8"?>
<ds:datastoreItem xmlns:ds="http://schemas.openxmlformats.org/officeDocument/2006/customXml" ds:itemID="{258A82C6-3050-4C10-B23C-1D180C560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3d4d87-026d-439b-91fe-6bc13fd87c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25EA47-0478-4A1E-8584-FBA1A14977A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573d4d87-026d-439b-91fe-6bc13fd87c2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38332</TotalTime>
  <Words>1510</Words>
  <Application>Microsoft Office PowerPoint</Application>
  <PresentationFormat>On-screen Show (4:3)</PresentationFormat>
  <Paragraphs>173</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Arial-BoldItalicMT</vt:lpstr>
      <vt:lpstr>Arial-BoldMT</vt:lpstr>
      <vt:lpstr>Calibri</vt:lpstr>
      <vt:lpstr>Lemon Milk</vt:lpstr>
      <vt:lpstr>Montserrat</vt:lpstr>
      <vt:lpstr>Roboto</vt:lpstr>
      <vt:lpstr>sofia-pro</vt:lpstr>
      <vt:lpstr>Symbol</vt:lpstr>
      <vt:lpstr>Times New Roman</vt:lpstr>
      <vt:lpstr>Office Theme</vt:lpstr>
      <vt:lpstr>PowerPoint Presentation</vt:lpstr>
      <vt:lpstr>PowerPoint Presentation</vt:lpstr>
      <vt:lpstr>CB Athletics “Why” Goals Vs Purpose -Integrity  -Honor    -Excellence  Success is peace of mind attained only through self-satisfaction in knowing you made the effort to become the best you are capable.  John Wooden 1934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Wayne Bryan Raising Your Child To BE A Champion in Athletics, Arts, And Academics</vt:lpstr>
      <vt:lpstr>Wayne Bryan Raising Your Child To BE A Champion in Athletics, Arts, And Academics</vt:lpstr>
      <vt:lpstr>Role of Parents?</vt:lpstr>
      <vt:lpstr>Why is your son/daughter playing the sport?</vt:lpstr>
      <vt:lpstr>The Parents’ Playbook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Bennett</dc:creator>
  <cp:lastModifiedBy>Dale Milton</cp:lastModifiedBy>
  <cp:revision>54</cp:revision>
  <cp:lastPrinted>2020-09-02T19:34:40Z</cp:lastPrinted>
  <dcterms:created xsi:type="dcterms:W3CDTF">2013-08-06T21:18:27Z</dcterms:created>
  <dcterms:modified xsi:type="dcterms:W3CDTF">2020-09-08T18:58:45Z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0x01010099AB16026A724F46888B7ACF69BA2ED4</vt:lpwstr>
  </property>
</Properties>
</file>