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60" r:id="rId6"/>
    <p:sldId id="290" r:id="rId7"/>
    <p:sldId id="291" r:id="rId8"/>
    <p:sldId id="292" r:id="rId9"/>
    <p:sldId id="280" r:id="rId10"/>
    <p:sldId id="285" r:id="rId11"/>
    <p:sldId id="286" r:id="rId12"/>
    <p:sldId id="287" r:id="rId13"/>
    <p:sldId id="288" r:id="rId14"/>
    <p:sldId id="293" r:id="rId15"/>
    <p:sldId id="259" r:id="rId16"/>
    <p:sldId id="294" r:id="rId17"/>
    <p:sldId id="295" r:id="rId18"/>
    <p:sldId id="276" r:id="rId19"/>
    <p:sldId id="275" r:id="rId20"/>
    <p:sldId id="278" r:id="rId21"/>
    <p:sldId id="27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1CC967-29CC-413B-8CF2-A3201F4307CA}" v="144" dt="2020-09-02T19:36:58.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p:cViewPr varScale="1">
        <p:scale>
          <a:sx n="114" d="100"/>
          <a:sy n="114" d="100"/>
        </p:scale>
        <p:origin x="1548"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C9A9AA5-21A5-404F-B60E-F3E6E936AD95}" type="datetimeFigureOut">
              <a:rPr lang="en-US" smtClean="0"/>
              <a:t>10/14/2020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9A9FBD8-EE81-496F-B9AA-5CA3555FBFB8}" type="slidenum">
              <a:rPr lang="en-US" smtClean="0"/>
              <a:t>‹#›</a:t>
            </a:fld>
            <a:endParaRPr lang="en-US" dirty="0"/>
          </a:p>
        </p:txBody>
      </p:sp>
    </p:spTree>
    <p:extLst>
      <p:ext uri="{BB962C8B-B14F-4D97-AF65-F5344CB8AC3E}">
        <p14:creationId xmlns:p14="http://schemas.microsoft.com/office/powerpoint/2010/main" val="2889759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332984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291673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118540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298677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302286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238708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376069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4123451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4540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146808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990AC-1B7F-4245-A465-2DBFB8C19635}"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424526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990AC-1B7F-4245-A465-2DBFB8C19635}" type="datetimeFigureOut">
              <a:rPr lang="en-US" smtClean="0"/>
              <a:t>10/14/2020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08D8D-15F7-4F39-A014-704BDF951681}" type="slidenum">
              <a:rPr lang="en-US" smtClean="0"/>
              <a:t>‹#›</a:t>
            </a:fld>
            <a:endParaRPr lang="en-US" dirty="0"/>
          </a:p>
        </p:txBody>
      </p:sp>
    </p:spTree>
    <p:extLst>
      <p:ext uri="{BB962C8B-B14F-4D97-AF65-F5344CB8AC3E}">
        <p14:creationId xmlns:p14="http://schemas.microsoft.com/office/powerpoint/2010/main" val="1509454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mflowers@cbhs-sacramento.org" TargetMode="External"/><Relationship Id="rId2" Type="http://schemas.openxmlformats.org/officeDocument/2006/relationships/hyperlink" Target="mailto:dmilton@cbhs-sacramento.org"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mailto:gbarela@cbhs-sacramento.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gbarela@cbhs-sacramento.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858962"/>
          </a:xfrm>
        </p:spPr>
        <p:txBody>
          <a:bodyPr/>
          <a:lstStyle/>
          <a:p>
            <a:endParaRPr lang="en-US" dirty="0"/>
          </a:p>
        </p:txBody>
      </p:sp>
      <p:sp>
        <p:nvSpPr>
          <p:cNvPr id="5" name="Content Placeholder 4"/>
          <p:cNvSpPr>
            <a:spLocks noGrp="1"/>
          </p:cNvSpPr>
          <p:nvPr>
            <p:ph idx="1"/>
          </p:nvPr>
        </p:nvSpPr>
        <p:spPr>
          <a:xfrm>
            <a:off x="381000" y="2374758"/>
            <a:ext cx="8391091" cy="3840163"/>
          </a:xfrm>
        </p:spPr>
        <p:txBody>
          <a:bodyPr/>
          <a:lstStyle/>
          <a:p>
            <a:pPr marL="0" indent="0" algn="ctr">
              <a:buNone/>
            </a:pPr>
            <a:r>
              <a:rPr lang="en-US" dirty="0">
                <a:latin typeface="Times New Roman" panose="02020603050405020304" pitchFamily="18" charset="0"/>
                <a:cs typeface="Times New Roman" panose="02020603050405020304" pitchFamily="18" charset="0"/>
              </a:rPr>
              <a:t>Athletic Department </a:t>
            </a:r>
          </a:p>
          <a:p>
            <a:pPr marL="0" indent="0" algn="ctr">
              <a:buNone/>
            </a:pPr>
            <a:r>
              <a:rPr lang="en-US" sz="2800" b="1" dirty="0">
                <a:solidFill>
                  <a:schemeClr val="tx1"/>
                </a:solidFill>
                <a:latin typeface="Times New Roman" panose="02020603050405020304" pitchFamily="18" charset="0"/>
                <a:cs typeface="Times New Roman" panose="02020603050405020304" pitchFamily="18" charset="0"/>
              </a:rPr>
              <a:t>Integrity       Honor       Excellence</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Parent Athletic Orientation</a:t>
            </a:r>
          </a:p>
        </p:txBody>
      </p:sp>
      <p:pic>
        <p:nvPicPr>
          <p:cNvPr id="6" name="Picture 2"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
        <p:nvSpPr>
          <p:cNvPr id="9" name="Diamond 8"/>
          <p:cNvSpPr/>
          <p:nvPr/>
        </p:nvSpPr>
        <p:spPr>
          <a:xfrm>
            <a:off x="5105400" y="3108960"/>
            <a:ext cx="152400" cy="2286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iamond 9"/>
          <p:cNvSpPr/>
          <p:nvPr/>
        </p:nvSpPr>
        <p:spPr>
          <a:xfrm>
            <a:off x="3512820" y="3108960"/>
            <a:ext cx="152400" cy="2286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13617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5E2684-0F9D-4B3B-9F30-BB7B13D884A9}"/>
              </a:ext>
            </a:extLst>
          </p:cNvPr>
          <p:cNvSpPr txBox="1"/>
          <p:nvPr/>
        </p:nvSpPr>
        <p:spPr>
          <a:xfrm>
            <a:off x="2286000" y="381000"/>
            <a:ext cx="4724400" cy="5663089"/>
          </a:xfrm>
          <a:prstGeom prst="rect">
            <a:avLst/>
          </a:prstGeom>
          <a:noFill/>
        </p:spPr>
        <p:txBody>
          <a:bodyPr wrap="square">
            <a:spAutoFit/>
          </a:bodyPr>
          <a:lstStyle/>
          <a:p>
            <a:r>
              <a:rPr lang="en-US" sz="1000" dirty="0"/>
              <a:t> </a:t>
            </a:r>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200" b="1" dirty="0"/>
          </a:p>
          <a:p>
            <a:r>
              <a:rPr lang="en-US" sz="1200" b="1" dirty="0"/>
              <a:t>PAPERWORK + POLICY MANAGEMENT</a:t>
            </a:r>
          </a:p>
          <a:p>
            <a:r>
              <a:rPr lang="en-US" sz="1200" dirty="0"/>
              <a:t> -Physicals</a:t>
            </a:r>
          </a:p>
          <a:p>
            <a:r>
              <a:rPr lang="en-US" sz="1200" dirty="0"/>
              <a:t> -Review and distribute special state and county requirements.</a:t>
            </a:r>
          </a:p>
          <a:p>
            <a:r>
              <a:rPr lang="en-US" sz="1200" b="1" dirty="0"/>
              <a:t>STAFF MANAGEMENT</a:t>
            </a:r>
          </a:p>
          <a:p>
            <a:r>
              <a:rPr lang="en-US" sz="1200" dirty="0"/>
              <a:t>- Mobile Health Screening Tools</a:t>
            </a:r>
          </a:p>
          <a:p>
            <a:r>
              <a:rPr lang="en-US" sz="1200" dirty="0"/>
              <a:t> -Provide staff with a mobile tool to:</a:t>
            </a:r>
          </a:p>
          <a:p>
            <a:r>
              <a:rPr lang="en-US" sz="1200" dirty="0"/>
              <a:t>a) Take attendance b) Screen athletes c) Create reports</a:t>
            </a:r>
          </a:p>
          <a:p>
            <a:r>
              <a:rPr lang="en-US" sz="1200" dirty="0"/>
              <a:t> -Virtual Coach and Team Meetings</a:t>
            </a:r>
          </a:p>
          <a:p>
            <a:r>
              <a:rPr lang="en-US" sz="1200" dirty="0"/>
              <a:t>-Review national, state, and local guidance to enhance safety.</a:t>
            </a:r>
          </a:p>
          <a:p>
            <a:r>
              <a:rPr lang="en-US" sz="1200" dirty="0"/>
              <a:t> -Coach Education COVID 19 Training online certification.</a:t>
            </a:r>
            <a:endParaRPr lang="en-US" sz="1200" b="1" dirty="0"/>
          </a:p>
          <a:p>
            <a:r>
              <a:rPr lang="en-US" sz="1200" b="1" dirty="0"/>
              <a:t>SPORTS EQUIPMENT MANAGEMENT</a:t>
            </a:r>
          </a:p>
          <a:p>
            <a:r>
              <a:rPr lang="en-US" sz="1200" dirty="0"/>
              <a:t>- HEALTH &amp; SAFETY EQUIPMENT MANAGEMENT</a:t>
            </a:r>
          </a:p>
          <a:p>
            <a:r>
              <a:rPr lang="en-US" sz="1200" dirty="0"/>
              <a:t>-Hand sanitizer, sanitizing wipes, and face masks</a:t>
            </a:r>
            <a:endParaRPr lang="en-US" sz="1200" b="1" dirty="0"/>
          </a:p>
          <a:p>
            <a:r>
              <a:rPr lang="en-US" sz="1200" b="1" dirty="0"/>
              <a:t>COMMUNICATION</a:t>
            </a:r>
          </a:p>
          <a:p>
            <a:r>
              <a:rPr lang="en-US" sz="1200" dirty="0"/>
              <a:t>-TeamSnap</a:t>
            </a:r>
          </a:p>
          <a:p>
            <a:r>
              <a:rPr lang="en-US" sz="1200" dirty="0"/>
              <a:t>-Microsoft Teams</a:t>
            </a:r>
          </a:p>
          <a:p>
            <a:r>
              <a:rPr lang="en-US" sz="1200" dirty="0"/>
              <a:t>-Final Forms</a:t>
            </a:r>
          </a:p>
          <a:p>
            <a:r>
              <a:rPr lang="en-US" sz="1200" b="1" dirty="0"/>
              <a:t>Communication through a coach’s personal cell phone to an athlete is prohibited</a:t>
            </a:r>
          </a:p>
          <a:p>
            <a:endParaRPr lang="en-US" sz="1200" b="1" dirty="0"/>
          </a:p>
        </p:txBody>
      </p:sp>
      <p:pic>
        <p:nvPicPr>
          <p:cNvPr id="5" name="Picture 2" descr="C:\Documents and Settings\jbennett\My Documents\Combined\CB Identity System\cb falcons.jpg">
            <a:extLst>
              <a:ext uri="{FF2B5EF4-FFF2-40B4-BE49-F238E27FC236}">
                <a16:creationId xmlns:a16="http://schemas.microsoft.com/office/drawing/2014/main" id="{518F5D0C-A846-45FF-8C60-0402A32B4C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47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CBE20178-6029-4C44-A70B-A49EEE9123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27F4F09E-A57D-4829-A7A7-CD6969D52C98}"/>
              </a:ext>
            </a:extLst>
          </p:cNvPr>
          <p:cNvPicPr>
            <a:picLocks noChangeAspect="1"/>
          </p:cNvPicPr>
          <p:nvPr/>
        </p:nvPicPr>
        <p:blipFill>
          <a:blip r:embed="rId3"/>
          <a:stretch>
            <a:fillRect/>
          </a:stretch>
        </p:blipFill>
        <p:spPr>
          <a:xfrm>
            <a:off x="2971800" y="2048598"/>
            <a:ext cx="2722194" cy="1275673"/>
          </a:xfrm>
          <a:prstGeom prst="rect">
            <a:avLst/>
          </a:prstGeom>
        </p:spPr>
      </p:pic>
      <p:sp>
        <p:nvSpPr>
          <p:cNvPr id="9" name="TextBox 8">
            <a:extLst>
              <a:ext uri="{FF2B5EF4-FFF2-40B4-BE49-F238E27FC236}">
                <a16:creationId xmlns:a16="http://schemas.microsoft.com/office/drawing/2014/main" id="{F4DAAFAA-87A6-4EDE-831A-F5182E7BCF03}"/>
              </a:ext>
            </a:extLst>
          </p:cNvPr>
          <p:cNvSpPr txBox="1"/>
          <p:nvPr/>
        </p:nvSpPr>
        <p:spPr>
          <a:xfrm>
            <a:off x="2286000" y="3461656"/>
            <a:ext cx="4724400" cy="1977464"/>
          </a:xfrm>
          <a:prstGeom prst="rect">
            <a:avLst/>
          </a:prstGeom>
          <a:noFill/>
        </p:spPr>
        <p:txBody>
          <a:bodyPr wrap="square">
            <a:spAutoFit/>
          </a:bodyPr>
          <a:lstStyle/>
          <a:p>
            <a:pPr marL="0" marR="0">
              <a:lnSpc>
                <a:spcPts val="2100"/>
              </a:lnSpc>
            </a:pPr>
            <a:r>
              <a:rPr lang="en-US" sz="1800" dirty="0">
                <a:solidFill>
                  <a:srgbClr val="4472C4"/>
                </a:solidFill>
                <a:effectLst/>
                <a:latin typeface="Arial" panose="020B0604020202020204" pitchFamily="34" charset="0"/>
                <a:ea typeface="Calibri" panose="020F0502020204030204" pitchFamily="34" charset="0"/>
              </a:rPr>
              <a:t>In an effort to ensure the health and wellbeing of our CB Community, all staff, faculty and students are required to download the “Safely Back to School” app on their mobile device and complete the health “Self-Assessment” before coming onto the CB campus.</a:t>
            </a:r>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066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600200"/>
            <a:ext cx="7696200" cy="3046988"/>
          </a:xfrm>
          <a:prstGeom prst="rect">
            <a:avLst/>
          </a:prstGeom>
        </p:spPr>
        <p:txBody>
          <a:bodyPr wrap="square">
            <a:spAutoFit/>
          </a:bodyPr>
          <a:lstStyle/>
          <a:p>
            <a:pPr marR="0" lvl="0">
              <a:spcBef>
                <a:spcPts val="0"/>
              </a:spcBef>
              <a:spcAft>
                <a:spcPts val="0"/>
              </a:spcAft>
            </a:pPr>
            <a:r>
              <a:rPr lang="en-US" sz="2400" b="1" dirty="0">
                <a:latin typeface="Times New Roman" panose="02020603050405020304" pitchFamily="18" charset="0"/>
                <a:ea typeface="Times New Roman" panose="02020603050405020304" pitchFamily="18" charset="0"/>
                <a:cs typeface="Arial" panose="020B0604020202020204" pitchFamily="34" charset="0"/>
              </a:rPr>
              <a:t>We follow the Sacramento County </a:t>
            </a:r>
          </a:p>
          <a:p>
            <a:pPr marR="0" lvl="0">
              <a:spcBef>
                <a:spcPts val="0"/>
              </a:spcBef>
              <a:spcAft>
                <a:spcPts val="0"/>
              </a:spcAft>
            </a:pPr>
            <a:r>
              <a:rPr lang="en-US" sz="2400" b="1" dirty="0">
                <a:latin typeface="Times New Roman" panose="02020603050405020304" pitchFamily="18" charset="0"/>
                <a:ea typeface="Times New Roman" panose="02020603050405020304" pitchFamily="18" charset="0"/>
                <a:cs typeface="Arial" panose="020B0604020202020204" pitchFamily="34" charset="0"/>
              </a:rPr>
              <a:t>COVID-19 Physical Distancing &amp; Safety Plan</a:t>
            </a:r>
          </a:p>
          <a:p>
            <a:pPr marR="0" lvl="0">
              <a:spcBef>
                <a:spcPts val="0"/>
              </a:spcBef>
              <a:spcAft>
                <a:spcPts val="0"/>
              </a:spcAft>
            </a:pPr>
            <a:r>
              <a:rPr lang="en-US" sz="2400" b="1" dirty="0">
                <a:latin typeface="Times New Roman" panose="02020603050405020304" pitchFamily="18" charset="0"/>
                <a:ea typeface="Times New Roman" panose="02020603050405020304" pitchFamily="18" charset="0"/>
                <a:cs typeface="Arial" panose="020B0604020202020204" pitchFamily="34" charset="0"/>
              </a:rPr>
              <a:t>Youth Sports Conditioning Guidelines:</a:t>
            </a:r>
            <a:endParaRPr lang="en-US" sz="2400" dirty="0">
              <a:latin typeface="Times New Roman" panose="02020603050405020304" pitchFamily="18" charset="0"/>
              <a:ea typeface="Times New Roman" panose="02020603050405020304" pitchFamily="18" charset="0"/>
              <a:cs typeface="Arial" panose="020B0604020202020204" pitchFamily="34" charset="0"/>
            </a:endParaRPr>
          </a:p>
          <a:p>
            <a:r>
              <a:rPr lang="en-US" sz="2000" b="1" dirty="0">
                <a:latin typeface="Times New Roman" panose="02020603050405020304" pitchFamily="18" charset="0"/>
                <a:ea typeface="Times New Roman" panose="02020603050405020304" pitchFamily="18" charset="0"/>
                <a:cs typeface="Arial" panose="020B0604020202020204" pitchFamily="34" charset="0"/>
              </a:rPr>
              <a:t> </a:t>
            </a:r>
          </a:p>
          <a:p>
            <a:r>
              <a:rPr lang="en-US" sz="2000" dirty="0"/>
              <a:t>Tiers 2-4 – Red, Orange, Yellow If Sacramento County is in Tiers 2-4 (Red, Orange, or Yellow) youth sport conditioning may take place outdoors and indoors following the fitness facility guidance at 10% capacity. </a:t>
            </a:r>
          </a:p>
          <a:p>
            <a:r>
              <a:rPr lang="en-US" sz="2000" dirty="0"/>
              <a:t>Physical distancing - At least 6 ft. of distance must be maintained between participants.</a:t>
            </a:r>
            <a:endParaRPr lang="en-US" sz="2000" dirty="0">
              <a:latin typeface="Times New Roman" panose="02020603050405020304" pitchFamily="18" charset="0"/>
              <a:ea typeface="Times New Roman" panose="02020603050405020304" pitchFamily="18" charset="0"/>
              <a:cs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52400"/>
            <a:ext cx="4559184" cy="1011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943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CE9C254D-3E93-437E-A4C7-E20010EE0A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5939875" cy="13178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C66CC32-321F-4BF2-B685-C518DB941C3F}"/>
              </a:ext>
            </a:extLst>
          </p:cNvPr>
          <p:cNvSpPr txBox="1"/>
          <p:nvPr/>
        </p:nvSpPr>
        <p:spPr>
          <a:xfrm>
            <a:off x="2286000" y="1861517"/>
            <a:ext cx="4572000" cy="4801314"/>
          </a:xfrm>
          <a:prstGeom prst="rect">
            <a:avLst/>
          </a:prstGeom>
          <a:noFill/>
        </p:spPr>
        <p:txBody>
          <a:bodyPr wrap="square">
            <a:spAutoFit/>
          </a:bodyPr>
          <a:lstStyle/>
          <a:p>
            <a:r>
              <a:rPr lang="en-US" sz="1600" dirty="0"/>
              <a:t>In order for a student to return to campus, all of the following will be required, based on the availability of testing supplies. •No fever for 72 hours without the use of fever-reducing medications. •Noted improvement in respiratory symptoms (cough, shortness of breath, for example) •A Letter to Return from the physician or the Public Health Department.</a:t>
            </a:r>
          </a:p>
          <a:p>
            <a:r>
              <a:rPr lang="en-US" sz="1600" dirty="0"/>
              <a:t>If a shortage of testing supplies exists or retesting is not recommended by a physician, according to the CDC Time-Based requirements, a student must meet the following requirements before returning to campus. •No fever for 72 hours without the use of fever-reducing medications. •Noted improvement in respiratory symptoms (cough, shortness of breath, for example) •At least 10 days have passed since symptoms first appeared. •Able to provide Letter to Return from the physician or the Public Health Department.</a:t>
            </a:r>
          </a:p>
          <a:p>
            <a:endParaRPr lang="en-US" dirty="0"/>
          </a:p>
        </p:txBody>
      </p:sp>
    </p:spTree>
    <p:extLst>
      <p:ext uri="{BB962C8B-B14F-4D97-AF65-F5344CB8AC3E}">
        <p14:creationId xmlns:p14="http://schemas.microsoft.com/office/powerpoint/2010/main" val="3223717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1F7966B3-17BF-4061-998E-32FF407FC9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5939875" cy="13178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242EA2F-0D80-4EA1-A250-FB25CD4A3A43}"/>
              </a:ext>
            </a:extLst>
          </p:cNvPr>
          <p:cNvSpPr txBox="1"/>
          <p:nvPr/>
        </p:nvSpPr>
        <p:spPr>
          <a:xfrm>
            <a:off x="2286000" y="2362200"/>
            <a:ext cx="5638800" cy="2308324"/>
          </a:xfrm>
          <a:prstGeom prst="rect">
            <a:avLst/>
          </a:prstGeom>
          <a:noFill/>
        </p:spPr>
        <p:txBody>
          <a:bodyPr wrap="square">
            <a:spAutoFit/>
          </a:bodyPr>
          <a:lstStyle/>
          <a:p>
            <a:r>
              <a:rPr lang="en-US" dirty="0"/>
              <a:t> If a student is exposed to COVID-19 on campus and/or is indicated by contact tracing, the family will have the option of either obtaining a test or instituting a 14-day self quarantine. Students will quarantine until the test results can be verified.  An exposure is defined as someone who has had close contact (less than 6 feet) for at least 15 minutes. More information on when to quarantine can be found at the CDC website.  </a:t>
            </a:r>
          </a:p>
        </p:txBody>
      </p:sp>
    </p:spTree>
    <p:extLst>
      <p:ext uri="{BB962C8B-B14F-4D97-AF65-F5344CB8AC3E}">
        <p14:creationId xmlns:p14="http://schemas.microsoft.com/office/powerpoint/2010/main" val="2355459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7239000" cy="3293209"/>
          </a:xfrm>
          <a:prstGeom prst="rect">
            <a:avLst/>
          </a:prstGeom>
        </p:spPr>
        <p:txBody>
          <a:bodyPr wrap="square">
            <a:spAutoFit/>
          </a:bodyPr>
          <a:lstStyle/>
          <a:p>
            <a:r>
              <a:rPr lang="en-US" sz="3200" b="1" dirty="0">
                <a:latin typeface="Times New Roman" panose="02020603050405020304" pitchFamily="18" charset="0"/>
                <a:ea typeface="Times New Roman" panose="02020603050405020304" pitchFamily="18" charset="0"/>
                <a:cs typeface="Arial" panose="020B0604020202020204" pitchFamily="34" charset="0"/>
              </a:rPr>
              <a:t>What is expected of you as parents:</a:t>
            </a:r>
          </a:p>
          <a:p>
            <a:r>
              <a:rPr lang="en-US" sz="1600" b="1" dirty="0">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R="0" lvl="1">
              <a:spcBef>
                <a:spcPts val="0"/>
              </a:spcBef>
              <a:spcAft>
                <a:spcPts val="0"/>
              </a:spcAft>
              <a:tabLst>
                <a:tab pos="914400" algn="l"/>
                <a:tab pos="3657600" algn="l"/>
              </a:tabLst>
            </a:pP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742950" lvl="1" indent="-285750">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Make certain that FinalForms is complete for your athlete all areas must be green.</a:t>
            </a: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Make certain that your child has completed their Safely App each practice.</a:t>
            </a: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Attendance will be mandatory by coaches on FinalForms.</a:t>
            </a:r>
          </a:p>
          <a:p>
            <a:pPr marR="0" lvl="1">
              <a:spcBef>
                <a:spcPts val="0"/>
              </a:spcBef>
              <a:spcAft>
                <a:spcPts val="0"/>
              </a:spcAft>
              <a:tabLst>
                <a:tab pos="914400" algn="l"/>
                <a:tab pos="3657600" algn="l"/>
              </a:tabLst>
            </a:pP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endParaRPr lang="en-US" sz="2000" dirty="0">
              <a:latin typeface="Times New Roman" panose="02020603050405020304" pitchFamily="18" charset="0"/>
              <a:ea typeface="Times New Roman" panose="02020603050405020304" pitchFamily="18" charset="0"/>
              <a:cs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343" y="442388"/>
            <a:ext cx="5257800" cy="1166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368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5257800" cy="11665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395121"/>
            <a:ext cx="7620000" cy="3539430"/>
          </a:xfrm>
          <a:prstGeom prst="rect">
            <a:avLst/>
          </a:prstGeom>
        </p:spPr>
        <p:txBody>
          <a:bodyPr wrap="square">
            <a:spAutoFit/>
          </a:bodyPr>
          <a:lstStyle/>
          <a:p>
            <a:pPr marR="0" lvl="0">
              <a:spcBef>
                <a:spcPts val="0"/>
              </a:spcBef>
              <a:spcAft>
                <a:spcPts val="0"/>
              </a:spcAft>
            </a:pPr>
            <a:endParaRPr lang="en-US" sz="1600" b="1" dirty="0">
              <a:latin typeface="Times New Roman" panose="02020603050405020304" pitchFamily="18" charset="0"/>
              <a:ea typeface="Times New Roman" panose="02020603050405020304" pitchFamily="18" charset="0"/>
              <a:cs typeface="Arial" panose="020B0604020202020204" pitchFamily="34" charset="0"/>
            </a:endParaRPr>
          </a:p>
          <a:p>
            <a:pPr marR="0" lvl="0">
              <a:spcBef>
                <a:spcPts val="0"/>
              </a:spcBef>
              <a:spcAft>
                <a:spcPts val="0"/>
              </a:spcAft>
            </a:pPr>
            <a:r>
              <a:rPr lang="en-US" sz="1600" b="1" dirty="0">
                <a:latin typeface="Times New Roman" panose="02020603050405020304" pitchFamily="18" charset="0"/>
                <a:ea typeface="Times New Roman" panose="02020603050405020304" pitchFamily="18" charset="0"/>
                <a:cs typeface="Arial" panose="020B0604020202020204" pitchFamily="34" charset="0"/>
              </a:rPr>
              <a:t>Things to consider:</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r>
              <a:rPr lang="en-US" sz="1600" b="1" dirty="0">
                <a:latin typeface="Times New Roman" panose="02020603050405020304" pitchFamily="18" charset="0"/>
                <a:ea typeface="Times New Roman" panose="02020603050405020304" pitchFamily="18" charset="0"/>
                <a:cs typeface="Arial" panose="020B0604020202020204" pitchFamily="34" charset="0"/>
              </a:rPr>
              <a:t> </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Don’t compare your child’s abilities with others.</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Please follow the appropriate procedures when you have questions or concerns.</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Acknowledge the commitment the coaches are making to the athletes.</a:t>
            </a:r>
          </a:p>
          <a:p>
            <a:pPr>
              <a:tabLst>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 </a:t>
            </a:r>
          </a:p>
          <a:p>
            <a:pPr marR="0" lvl="0">
              <a:spcBef>
                <a:spcPts val="0"/>
              </a:spcBef>
              <a:spcAft>
                <a:spcPts val="0"/>
              </a:spcAft>
            </a:pPr>
            <a:r>
              <a:rPr lang="en-US" sz="1600" b="1" dirty="0">
                <a:latin typeface="Times New Roman" panose="02020603050405020304" pitchFamily="18" charset="0"/>
                <a:ea typeface="Times New Roman" panose="02020603050405020304" pitchFamily="18" charset="0"/>
                <a:cs typeface="Arial" panose="020B0604020202020204" pitchFamily="34" charset="0"/>
              </a:rPr>
              <a:t>What must each student have to participate on a team?</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r>
              <a:rPr lang="en-US" sz="1600" b="1" dirty="0">
                <a:latin typeface="Times New Roman" panose="02020603050405020304" pitchFamily="18" charset="0"/>
                <a:ea typeface="Times New Roman" panose="02020603050405020304" pitchFamily="18" charset="0"/>
                <a:cs typeface="Arial" panose="020B0604020202020204" pitchFamily="34" charset="0"/>
              </a:rPr>
              <a:t> </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An Athletic file completed and turned into FinalForms.  Students are not allowed to condition, tryout or participate without current completed forms on file.</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CIF Standards – minimum of 2.0 G.P.A. at each quarter’s grading period.  Students who fall below must wait until the next grading period to become eligible again.</a:t>
            </a:r>
          </a:p>
        </p:txBody>
      </p:sp>
    </p:spTree>
    <p:extLst>
      <p:ext uri="{BB962C8B-B14F-4D97-AF65-F5344CB8AC3E}">
        <p14:creationId xmlns:p14="http://schemas.microsoft.com/office/powerpoint/2010/main" val="148634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85054" y="1551563"/>
            <a:ext cx="8754146"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US" alt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Transportation:</a:t>
            </a:r>
          </a:p>
          <a:p>
            <a:pPr marL="0" marR="0" lvl="0" indent="0" algn="l" defTabSz="914400" rtl="0" eaLnBrk="0" fontAlgn="base" latinLnBrk="0" hangingPunct="0">
              <a:lnSpc>
                <a:spcPct val="100000"/>
              </a:lnSpc>
              <a:spcBef>
                <a:spcPct val="0"/>
              </a:spcBef>
              <a:spcAft>
                <a:spcPct val="0"/>
              </a:spcAft>
              <a:buClrTx/>
              <a:buSzTx/>
              <a:tabLst>
                <a:tab pos="914400" algn="l"/>
              </a:tabLst>
            </a:pP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1.Transportation will </a:t>
            </a:r>
            <a:r>
              <a:rPr kumimoji="0" lang="en-US" altLang="en-US" sz="2400" b="0" i="0" u="sng"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 provided:</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2" indent="0" algn="l" defTabSz="914400" rtl="0" eaLnBrk="0" fontAlgn="base" latinLnBrk="0" hangingPunct="0">
              <a:lnSpc>
                <a:spcPct val="100000"/>
              </a:lnSpc>
              <a:spcBef>
                <a:spcPct val="0"/>
              </a:spcBef>
              <a:spcAft>
                <a:spcPct val="0"/>
              </a:spcAft>
              <a:buClrTx/>
              <a:buSzTx/>
              <a:buFontTx/>
              <a:buAutoNum type="arabicParenR"/>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Varsity contests within greater Sacramento area</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2" indent="0" algn="l" defTabSz="914400" rtl="0" eaLnBrk="0" fontAlgn="base" latinLnBrk="0" hangingPunct="0">
              <a:lnSpc>
                <a:spcPct val="100000"/>
              </a:lnSpc>
              <a:spcBef>
                <a:spcPct val="0"/>
              </a:spcBef>
              <a:spcAft>
                <a:spcPct val="0"/>
              </a:spcAft>
              <a:buClrTx/>
              <a:buSzTx/>
              <a:buFontTx/>
              <a:buAutoNum type="arabicParenR"/>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All contests beginning after 6:00pm</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2" indent="0" algn="l" defTabSz="914400" rtl="0" eaLnBrk="0" fontAlgn="base" latinLnBrk="0" hangingPunct="0">
              <a:lnSpc>
                <a:spcPct val="100000"/>
              </a:lnSpc>
              <a:spcBef>
                <a:spcPct val="0"/>
              </a:spcBef>
              <a:spcAft>
                <a:spcPct val="0"/>
              </a:spcAft>
              <a:buClrTx/>
              <a:buSzTx/>
              <a:buFontTx/>
              <a:buAutoNum type="arabicParenR"/>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Weekend and non-school days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When buses are used they will be drop only and parents will be expected to plan for transporting their children home.</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lang="en-US" altLang="en-US" sz="2400" dirty="0">
              <a:solidFill>
                <a:srgbClr val="000000"/>
              </a:solidFill>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lang="en-US" altLang="en-US" sz="2400" dirty="0">
                <a:solidFill>
                  <a:srgbClr val="000000"/>
                </a:solidFill>
                <a:latin typeface="Times New Roman" panose="02020603050405020304" pitchFamily="18" charset="0"/>
                <a:cs typeface="Times New Roman" panose="02020603050405020304" pitchFamily="18" charset="0"/>
              </a:rPr>
              <a:t>*COVID 19 could change the travel policy*</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4" name="Picture 3"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15146"/>
            <a:ext cx="5257800" cy="1166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047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47800"/>
            <a:ext cx="7924800" cy="5232202"/>
          </a:xfrm>
          <a:prstGeom prst="rect">
            <a:avLst/>
          </a:prstGeom>
        </p:spPr>
        <p:txBody>
          <a:bodyPr wrap="square">
            <a:spAutoFit/>
          </a:bodyPr>
          <a:lstStyle/>
          <a:p>
            <a:pPr marR="0" lvl="0">
              <a:spcBef>
                <a:spcPts val="0"/>
              </a:spcBef>
              <a:spcAft>
                <a:spcPts val="0"/>
              </a:spcAft>
            </a:pPr>
            <a:r>
              <a:rPr lang="en-US" sz="3200" b="1" dirty="0">
                <a:latin typeface="Times New Roman" panose="02020603050405020304" pitchFamily="18" charset="0"/>
                <a:ea typeface="Times New Roman" panose="02020603050405020304" pitchFamily="18" charset="0"/>
                <a:cs typeface="Arial" panose="020B0604020202020204" pitchFamily="34" charset="0"/>
              </a:rPr>
              <a:t> Other Information:</a:t>
            </a:r>
            <a:endParaRPr lang="en-US" sz="3200" dirty="0">
              <a:latin typeface="Times New Roman" panose="02020603050405020304" pitchFamily="18" charset="0"/>
              <a:ea typeface="Times New Roman" panose="02020603050405020304" pitchFamily="18" charset="0"/>
              <a:cs typeface="Arial" panose="020B0604020202020204" pitchFamily="34" charset="0"/>
            </a:endParaRPr>
          </a:p>
          <a:p>
            <a:r>
              <a:rPr lang="en-US" sz="1400" b="1" dirty="0">
                <a:latin typeface="Times New Roman" panose="02020603050405020304" pitchFamily="18" charset="0"/>
                <a:ea typeface="Times New Roman" panose="02020603050405020304" pitchFamily="18" charset="0"/>
                <a:cs typeface="Arial" panose="020B0604020202020204" pitchFamily="34" charset="0"/>
              </a:rPr>
              <a:t> </a:t>
            </a:r>
            <a:endParaRPr lang="en-US" sz="14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Participation in sports outside of Christian Brothers – the head coach will determine the policy for allowing student-athletes to compete on a different non-school sports team during their high school season.  High school athletics takes priority over all outside participation. </a:t>
            </a:r>
          </a:p>
          <a:p>
            <a:pPr marL="742950" marR="0" lvl="1" indent="-285750">
              <a:spcBef>
                <a:spcPts val="0"/>
              </a:spcBef>
              <a:spcAft>
                <a:spcPts val="0"/>
              </a:spcAft>
              <a:buFont typeface="+mj-lt"/>
              <a:buAutoNum type="arabicParenR"/>
              <a:tabLst>
                <a:tab pos="914400" algn="l"/>
                <a:tab pos="3657600" algn="l"/>
              </a:tabLst>
            </a:pPr>
            <a:r>
              <a:rPr lang="en-US" b="1" dirty="0">
                <a:latin typeface="Times New Roman" panose="02020603050405020304" pitchFamily="18" charset="0"/>
                <a:ea typeface="Times New Roman" panose="02020603050405020304" pitchFamily="18" charset="0"/>
                <a:cs typeface="Arial" panose="020B0604020202020204" pitchFamily="34" charset="0"/>
              </a:rPr>
              <a:t>There is a non-refundable athletic fee ($110) for each participant during each season of sport.</a:t>
            </a: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The Student-Parent Athletic Handbook is part of the School Handbook that each family will receive at the beginning of the school year.  Please read the entire handbook carefully. Also found under info and forms on the CB Athletics Website.</a:t>
            </a: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A student-athlete who quits a sport or is dropped from one sport for disciplinary reasons will not be permitted to participate in a second sport until the first sport ends.</a:t>
            </a: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Christian Brothers competes in the Capital Athletic League, a Division 3 League against. El Camino, Vista De Lago and Rio Americano, Del Campo, Sacramento High and Capital Christian.</a:t>
            </a:r>
            <a:endParaRPr lang="en-US" dirty="0">
              <a:effectLst/>
              <a:latin typeface="Times New Roman" panose="02020603050405020304" pitchFamily="18" charset="0"/>
              <a:ea typeface="Times New Roman" panose="02020603050405020304" pitchFamily="18" charset="0"/>
              <a:cs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4580"/>
            <a:ext cx="5410200" cy="1200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919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00200" y="2318265"/>
            <a:ext cx="6400800"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1pPr>
            <a:lvl2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2pPr>
            <a:lvl3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3pPr>
            <a:lvl4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4pPr>
            <a:lvl5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5pPr>
            <a:lvl6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6pPr>
            <a:lvl7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7pPr>
            <a:lvl8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8pPr>
            <a:lvl9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895600" algn="l"/>
                <a:tab pos="3505200" algn="l"/>
                <a:tab pos="4191000" algn="l"/>
                <a:tab pos="4648200" algn="l"/>
              </a:tabLst>
            </a:pPr>
            <a:r>
              <a:rPr kumimoji="0" lang="en-US" altLang="en-US" sz="16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Parent Athletic Orientation 2020– 2021</a:t>
            </a:r>
          </a:p>
          <a:p>
            <a:pPr marL="0" marR="0" lvl="0" indent="0" algn="l" defTabSz="914400" rtl="0" eaLnBrk="0" fontAlgn="base" latinLnBrk="0" hangingPunct="0">
              <a:lnSpc>
                <a:spcPct val="100000"/>
              </a:lnSpc>
              <a:spcBef>
                <a:spcPct val="0"/>
              </a:spcBef>
              <a:spcAft>
                <a:spcPct val="0"/>
              </a:spcAft>
              <a:buClrTx/>
              <a:buSzTx/>
              <a:buFontTx/>
              <a:buNone/>
              <a:tabLst>
                <a:tab pos="2895600" algn="l"/>
                <a:tab pos="3505200" algn="l"/>
                <a:tab pos="4191000" algn="l"/>
                <a:tab pos="4648200" algn="l"/>
              </a:tabLst>
            </a:pPr>
            <a:r>
              <a:rPr kumimoji="0" lang="en-US" altLang="en-US" sz="16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en-US"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895600" algn="l"/>
                <a:tab pos="3505200" algn="l"/>
                <a:tab pos="4191000" algn="l"/>
                <a:tab pos="4648200" algn="l"/>
              </a:tabLst>
            </a:pPr>
            <a:r>
              <a:rPr kumimoji="0" lang="en-US"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Athletic Department Staff and Contact Information</a:t>
            </a:r>
          </a:p>
          <a:p>
            <a:pPr marL="0" marR="0" lvl="0" indent="0" algn="l" defTabSz="914400" rtl="0" eaLnBrk="0" fontAlgn="base" latinLnBrk="0" hangingPunct="0">
              <a:lnSpc>
                <a:spcPct val="100000"/>
              </a:lnSpc>
              <a:spcBef>
                <a:spcPct val="0"/>
              </a:spcBef>
              <a:spcAft>
                <a:spcPct val="0"/>
              </a:spcAft>
              <a:buClrTx/>
              <a:buSzTx/>
              <a:buFontTx/>
              <a:buChar char="•"/>
              <a:tabLst>
                <a:tab pos="2895600" algn="l"/>
                <a:tab pos="3505200" algn="l"/>
                <a:tab pos="4191000" algn="l"/>
                <a:tab pos="4648200" algn="l"/>
              </a:tabLst>
            </a:pPr>
            <a:endParaRPr lang="en-US" altLang="en-US" sz="1200" b="1" dirty="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895600" algn="l"/>
                <a:tab pos="3505200" algn="l"/>
                <a:tab pos="4191000" algn="l"/>
                <a:tab pos="4648200" algn="l"/>
              </a:tabLst>
            </a:pPr>
            <a:endParaRPr kumimoji="0" lang="en-US"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895600" algn="l"/>
                <a:tab pos="3505200" algn="l"/>
                <a:tab pos="4191000" algn="l"/>
                <a:tab pos="4648200" algn="l"/>
              </a:tabLst>
            </a:pPr>
            <a:endParaRPr kumimoji="0" lang="en-US" altLang="en-US" sz="600" b="0" i="0" u="none" strike="noStrike" cap="none" normalizeH="0" baseline="0" dirty="0">
              <a:ln>
                <a:noFill/>
              </a:ln>
              <a:solidFill>
                <a:schemeClr val="tx1"/>
              </a:solidFill>
              <a:effectLst/>
              <a:latin typeface="Arial" panose="020B0604020202020204" pitchFamily="34" charset="0"/>
            </a:endParaRPr>
          </a:p>
          <a:p>
            <a:pPr lvl="0"/>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Dale</a:t>
            </a:r>
            <a:r>
              <a:rPr kumimoji="0" lang="en-US" altLang="en-US" sz="1200" b="0" i="0" u="none" strike="noStrike" cap="none" normalizeH="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Milton</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Athletic Director</a:t>
            </a:r>
            <a:r>
              <a:rPr lang="en-US" altLang="en-US" sz="1200" dirty="0">
                <a:ea typeface="Times New Roman" panose="02020603050405020304" pitchFamily="18" charset="0"/>
                <a:cs typeface="Arial" panose="020B0604020202020204" pitchFamily="34" charset="0"/>
              </a:rPr>
              <a:t>   916-733-3672  </a:t>
            </a:r>
            <a:r>
              <a:rPr lang="en-US" altLang="en-US" sz="1200" dirty="0">
                <a:ea typeface="Times New Roman" panose="02020603050405020304" pitchFamily="18" charset="0"/>
                <a:cs typeface="Arial" panose="020B0604020202020204" pitchFamily="34" charset="0"/>
                <a:hlinkClick r:id="rId2"/>
              </a:rPr>
              <a:t>dmilton@cbhs-sacramento.org</a:t>
            </a:r>
            <a:endParaRPr lang="en-US" altLang="en-US" sz="1200" dirty="0">
              <a:ea typeface="Times New Roman" panose="02020603050405020304" pitchFamily="18" charset="0"/>
              <a:cs typeface="Arial" panose="020B0604020202020204" pitchFamily="34" charset="0"/>
            </a:endParaRPr>
          </a:p>
          <a:p>
            <a:pPr lvl="0"/>
            <a:endParaRPr lang="en-US" altLang="en-US" sz="1200" dirty="0">
              <a:ea typeface="Times New Roman" panose="02020603050405020304" pitchFamily="18" charset="0"/>
              <a:cs typeface="Arial" panose="020B0604020202020204" pitchFamily="34" charset="0"/>
            </a:endParaRPr>
          </a:p>
          <a:p>
            <a:pPr lvl="0"/>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altLang="en-US" sz="1200" dirty="0">
              <a:ea typeface="Times New Roman" panose="02020603050405020304" pitchFamily="18" charset="0"/>
              <a:cs typeface="Arial" panose="020B0604020202020204" pitchFamily="34" charset="0"/>
            </a:endParaRPr>
          </a:p>
          <a:p>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Melissa Flowers- Assistant Athletic Director </a:t>
            </a:r>
            <a:r>
              <a:rPr lang="en-US" altLang="en-US" sz="1200" dirty="0">
                <a:ea typeface="Times New Roman" panose="02020603050405020304" pitchFamily="18" charset="0"/>
                <a:cs typeface="Arial" panose="020B0604020202020204" pitchFamily="34" charset="0"/>
              </a:rPr>
              <a:t>916-733-3683 </a:t>
            </a:r>
            <a:r>
              <a:rPr lang="en-US" altLang="en-US" sz="1200" dirty="0">
                <a:ea typeface="Times New Roman" panose="02020603050405020304" pitchFamily="18" charset="0"/>
                <a:cs typeface="Arial" panose="020B0604020202020204" pitchFamily="34" charset="0"/>
                <a:hlinkClick r:id="rId3"/>
              </a:rPr>
              <a:t>mflowers@cbhs-sacramento.org</a:t>
            </a:r>
            <a:endParaRPr lang="en-US" altLang="en-US" sz="1200" dirty="0">
              <a:ea typeface="Times New Roman" panose="02020603050405020304" pitchFamily="18" charset="0"/>
              <a:cs typeface="Arial" panose="020B0604020202020204" pitchFamily="34" charset="0"/>
            </a:endParaRPr>
          </a:p>
          <a:p>
            <a:endParaRPr lang="en-US" altLang="en-US" sz="1200" dirty="0">
              <a:ea typeface="Times New Roman" panose="02020603050405020304" pitchFamily="18" charset="0"/>
              <a:cs typeface="Arial" panose="020B0604020202020204" pitchFamily="34" charset="0"/>
            </a:endParaRPr>
          </a:p>
          <a:p>
            <a:pPr lvl="0"/>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lvl="0"/>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Gloria Barela – Athletic Admin. Assist.</a:t>
            </a:r>
            <a:r>
              <a:rPr kumimoji="0" lang="en-US" altLang="en-US" sz="1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916-733-3610</a:t>
            </a:r>
            <a:r>
              <a:rPr kumimoji="0" lang="en-US" altLang="en-US" sz="1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rPr>
              <a:t>gbarela@cbhs-sacramento.org</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0"/>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0"/>
            <a:endParaRPr kumimoji="0" lang="en-US" altLang="en-US" sz="600" b="0" i="0" u="none" strike="noStrike" cap="none" normalizeH="0" baseline="0" dirty="0">
              <a:ln>
                <a:noFill/>
              </a:ln>
              <a:solidFill>
                <a:schemeClr val="tx1"/>
              </a:solidFill>
              <a:effectLst/>
              <a:latin typeface="Arial" panose="020B0604020202020204" pitchFamily="34" charset="0"/>
            </a:endParaRPr>
          </a:p>
          <a:p>
            <a:pPr lvl="0"/>
            <a:endParaRPr lang="en-US" altLang="en-US" sz="1200" dirty="0">
              <a:ea typeface="Times New Roman" panose="02020603050405020304" pitchFamily="18" charset="0"/>
              <a:cs typeface="Arial" panose="020B0604020202020204" pitchFamily="34" charset="0"/>
            </a:endParaRPr>
          </a:p>
          <a:p>
            <a:pPr lvl="0"/>
            <a:endParaRPr lang="en-US" altLang="en-US" sz="1200" dirty="0">
              <a:ea typeface="Times New Roman" panose="02020603050405020304" pitchFamily="18" charset="0"/>
              <a:cs typeface="Arial" panose="020B0604020202020204" pitchFamily="34" charset="0"/>
            </a:endParaRPr>
          </a:p>
          <a:p>
            <a:pPr lvl="0"/>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1016" y="685800"/>
            <a:ext cx="4559184" cy="1011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8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271430-F259-410B-9502-AD4F8E5A6A1D}"/>
              </a:ext>
            </a:extLst>
          </p:cNvPr>
          <p:cNvSpPr>
            <a:spLocks noGrp="1"/>
          </p:cNvSpPr>
          <p:nvPr>
            <p:ph type="title"/>
          </p:nvPr>
        </p:nvSpPr>
        <p:spPr>
          <a:xfrm>
            <a:off x="685800" y="2971800"/>
            <a:ext cx="8001000" cy="3526560"/>
          </a:xfrm>
        </p:spPr>
        <p:txBody>
          <a:bodyPr>
            <a:normAutofit fontScale="90000"/>
          </a:bodyPr>
          <a:lstStyle/>
          <a:p>
            <a:pPr marL="0" indent="0" algn="ctr">
              <a:buNone/>
            </a:pPr>
            <a:r>
              <a:rPr lang="en-US" dirty="0"/>
              <a:t>CB Athletics “Why”</a:t>
            </a:r>
            <a:br>
              <a:rPr lang="en-US" dirty="0"/>
            </a:br>
            <a:r>
              <a:rPr lang="en-US" dirty="0"/>
              <a:t>Goals Vs Purpose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r>
              <a:rPr lang="en-US" sz="2000" dirty="0">
                <a:solidFill>
                  <a:schemeClr val="tx1"/>
                </a:solidFill>
                <a:latin typeface="Times New Roman" panose="02020603050405020304" pitchFamily="18" charset="0"/>
                <a:cs typeface="Times New Roman" panose="02020603050405020304" pitchFamily="18" charset="0"/>
              </a:rPr>
              <a:t>Integrity  </a:t>
            </a:r>
            <a:r>
              <a:rPr lang="en-US" sz="2000" dirty="0">
                <a:latin typeface="Times New Roman" panose="02020603050405020304" pitchFamily="18" charset="0"/>
                <a:cs typeface="Times New Roman" panose="02020603050405020304" pitchFamily="18" charset="0"/>
              </a:rPr>
              <a:t>-</a:t>
            </a:r>
            <a:r>
              <a:rPr lang="en-US" sz="2000" dirty="0">
                <a:solidFill>
                  <a:schemeClr val="tx1"/>
                </a:solidFill>
                <a:latin typeface="Times New Roman" panose="02020603050405020304" pitchFamily="18" charset="0"/>
                <a:cs typeface="Times New Roman" panose="02020603050405020304" pitchFamily="18" charset="0"/>
              </a:rPr>
              <a:t>Honor   </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-Excellence</a:t>
            </a:r>
            <a:br>
              <a:rPr lang="en-US" sz="4000" b="1" dirty="0">
                <a:solidFill>
                  <a:schemeClr val="tx1"/>
                </a:solidFill>
                <a:latin typeface="Times New Roman" panose="02020603050405020304" pitchFamily="18" charset="0"/>
                <a:cs typeface="Times New Roman" panose="02020603050405020304" pitchFamily="18" charset="0"/>
              </a:rPr>
            </a:br>
            <a:br>
              <a:rPr lang="en-US" sz="4000" b="1" dirty="0">
                <a:solidFill>
                  <a:schemeClr val="tx1"/>
                </a:solidFill>
                <a:latin typeface="Times New Roman" panose="02020603050405020304" pitchFamily="18" charset="0"/>
                <a:cs typeface="Times New Roman" panose="02020603050405020304" pitchFamily="18" charset="0"/>
              </a:rPr>
            </a:br>
            <a:r>
              <a:rPr lang="en-US" sz="1300" b="1" i="0" dirty="0">
                <a:solidFill>
                  <a:srgbClr val="DA3B3C"/>
                </a:solidFill>
                <a:effectLst/>
                <a:latin typeface="Arial-BoldMT"/>
              </a:rPr>
              <a:t>Success is </a:t>
            </a:r>
            <a:r>
              <a:rPr lang="en-US" sz="1300" b="1" i="1" dirty="0">
                <a:solidFill>
                  <a:srgbClr val="DA3B3C"/>
                </a:solidFill>
                <a:effectLst/>
                <a:latin typeface="Arial-BoldItalicMT"/>
              </a:rPr>
              <a:t>peace of mind attained only through self-satisfaction in knowing you made the effort to become the best you are capable.</a:t>
            </a:r>
            <a:br>
              <a:rPr lang="en-US" sz="1300" b="1" i="1" dirty="0">
                <a:solidFill>
                  <a:srgbClr val="DA3B3C"/>
                </a:solidFill>
                <a:effectLst/>
                <a:latin typeface="Arial-BoldItalicMT"/>
              </a:rPr>
            </a:br>
            <a:br>
              <a:rPr lang="en-US" sz="1300" b="1" i="1" dirty="0">
                <a:solidFill>
                  <a:srgbClr val="DA3B3C"/>
                </a:solidFill>
                <a:effectLst/>
                <a:latin typeface="Arial-BoldItalicMT"/>
              </a:rPr>
            </a:br>
            <a:r>
              <a:rPr lang="en-US" sz="1300" b="1" i="1" dirty="0">
                <a:solidFill>
                  <a:srgbClr val="DA3B3C"/>
                </a:solidFill>
                <a:effectLst/>
                <a:latin typeface="Arial-BoldItalicMT"/>
              </a:rPr>
              <a:t>John Wooden 1934</a:t>
            </a:r>
            <a:endParaRPr lang="en-US" sz="1300" dirty="0"/>
          </a:p>
        </p:txBody>
      </p:sp>
      <p:pic>
        <p:nvPicPr>
          <p:cNvPr id="6" name="Picture 2" descr="C:\Documents and Settings\jbennett\My Documents\Combined\CB Identity System\cb falcons.jpg">
            <a:extLst>
              <a:ext uri="{FF2B5EF4-FFF2-40B4-BE49-F238E27FC236}">
                <a16:creationId xmlns:a16="http://schemas.microsoft.com/office/drawing/2014/main" id="{ABCD0E25-90DD-4802-ACEC-0B229AB6F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67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A4D8039E-F81D-4AA6-93E4-A81F6718D42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016" y="685800"/>
            <a:ext cx="4559184" cy="101152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592E8F4-19BD-41E1-A225-2399884C7CBE}"/>
              </a:ext>
            </a:extLst>
          </p:cNvPr>
          <p:cNvSpPr txBox="1"/>
          <p:nvPr/>
        </p:nvSpPr>
        <p:spPr>
          <a:xfrm>
            <a:off x="2286000" y="2000886"/>
            <a:ext cx="4724400" cy="3693319"/>
          </a:xfrm>
          <a:prstGeom prst="rect">
            <a:avLst/>
          </a:prstGeom>
          <a:noFill/>
        </p:spPr>
        <p:txBody>
          <a:bodyPr wrap="square">
            <a:spAutoFit/>
          </a:bodyPr>
          <a:lstStyle/>
          <a:p>
            <a:pPr algn="l"/>
            <a:r>
              <a:rPr lang="en-US" b="1" i="0" dirty="0">
                <a:solidFill>
                  <a:srgbClr val="222222"/>
                </a:solidFill>
                <a:effectLst/>
                <a:latin typeface="Roboto"/>
              </a:rPr>
              <a:t>Lasallian Five Core Principles</a:t>
            </a:r>
          </a:p>
          <a:p>
            <a:pPr algn="l"/>
            <a:endParaRPr lang="en-US" b="0" i="0" dirty="0">
              <a:solidFill>
                <a:srgbClr val="222222"/>
              </a:solidFill>
              <a:effectLst/>
              <a:latin typeface="Roboto"/>
            </a:endParaRPr>
          </a:p>
          <a:p>
            <a:pPr algn="l">
              <a:buFont typeface="Arial" panose="020B0604020202020204" pitchFamily="34" charset="0"/>
              <a:buChar char="•"/>
            </a:pPr>
            <a:r>
              <a:rPr lang="en-US" b="1" i="0" dirty="0">
                <a:solidFill>
                  <a:srgbClr val="222222"/>
                </a:solidFill>
                <a:effectLst/>
                <a:latin typeface="Roboto"/>
              </a:rPr>
              <a:t>Faith</a:t>
            </a:r>
            <a:r>
              <a:rPr lang="en-US" b="0" i="0" dirty="0">
                <a:solidFill>
                  <a:srgbClr val="222222"/>
                </a:solidFill>
                <a:effectLst/>
                <a:latin typeface="Roboto"/>
              </a:rPr>
              <a:t> in the Presence of God. Belief in the living presence of God in our world. ...</a:t>
            </a:r>
          </a:p>
          <a:p>
            <a:pPr algn="l">
              <a:buFont typeface="Arial" panose="020B0604020202020204" pitchFamily="34" charset="0"/>
              <a:buChar char="•"/>
            </a:pPr>
            <a:r>
              <a:rPr lang="en-US" b="1" i="0" dirty="0">
                <a:solidFill>
                  <a:srgbClr val="222222"/>
                </a:solidFill>
                <a:effectLst/>
                <a:latin typeface="Roboto"/>
              </a:rPr>
              <a:t>Respect</a:t>
            </a:r>
            <a:r>
              <a:rPr lang="en-US" b="0" i="0" dirty="0">
                <a:solidFill>
                  <a:srgbClr val="222222"/>
                </a:solidFill>
                <a:effectLst/>
                <a:latin typeface="Roboto"/>
              </a:rPr>
              <a:t> for All Persons. A concerted effort by the school to </a:t>
            </a:r>
            <a:r>
              <a:rPr lang="en-US" b="1" i="0" dirty="0">
                <a:solidFill>
                  <a:srgbClr val="222222"/>
                </a:solidFill>
                <a:effectLst/>
                <a:latin typeface="Roboto"/>
              </a:rPr>
              <a:t>respect</a:t>
            </a:r>
            <a:r>
              <a:rPr lang="en-US" b="0" i="0" dirty="0">
                <a:solidFill>
                  <a:srgbClr val="222222"/>
                </a:solidFill>
                <a:effectLst/>
                <a:latin typeface="Roboto"/>
              </a:rPr>
              <a:t> the </a:t>
            </a:r>
            <a:r>
              <a:rPr lang="en-US" b="1" i="0" dirty="0">
                <a:solidFill>
                  <a:srgbClr val="222222"/>
                </a:solidFill>
                <a:effectLst/>
                <a:latin typeface="Roboto"/>
              </a:rPr>
              <a:t>dignity</a:t>
            </a:r>
            <a:r>
              <a:rPr lang="en-US" b="0" i="0" dirty="0">
                <a:solidFill>
                  <a:srgbClr val="222222"/>
                </a:solidFill>
                <a:effectLst/>
                <a:latin typeface="Roboto"/>
              </a:rPr>
              <a:t> of all persons.</a:t>
            </a:r>
          </a:p>
          <a:p>
            <a:pPr algn="l">
              <a:buFont typeface="Arial" panose="020B0604020202020204" pitchFamily="34" charset="0"/>
              <a:buChar char="•"/>
            </a:pPr>
            <a:r>
              <a:rPr lang="en-US" b="0" i="0" dirty="0">
                <a:solidFill>
                  <a:srgbClr val="222222"/>
                </a:solidFill>
                <a:effectLst/>
                <a:latin typeface="Roboto"/>
              </a:rPr>
              <a:t>Inclusive Community. ...</a:t>
            </a:r>
          </a:p>
          <a:p>
            <a:pPr algn="l">
              <a:buFont typeface="Arial" panose="020B0604020202020204" pitchFamily="34" charset="0"/>
              <a:buChar char="•"/>
            </a:pPr>
            <a:r>
              <a:rPr lang="en-US" b="0" i="0" dirty="0">
                <a:solidFill>
                  <a:srgbClr val="222222"/>
                </a:solidFill>
                <a:effectLst/>
                <a:latin typeface="Roboto"/>
              </a:rPr>
              <a:t>Concern for the Poor and Social </a:t>
            </a:r>
            <a:r>
              <a:rPr lang="en-US" b="1" i="0" dirty="0">
                <a:solidFill>
                  <a:srgbClr val="222222"/>
                </a:solidFill>
                <a:effectLst/>
                <a:latin typeface="Roboto"/>
              </a:rPr>
              <a:t>Justice</a:t>
            </a:r>
            <a:r>
              <a:rPr lang="en-US" b="0" i="0" dirty="0">
                <a:solidFill>
                  <a:srgbClr val="222222"/>
                </a:solidFill>
                <a:effectLst/>
                <a:latin typeface="Roboto"/>
              </a:rPr>
              <a:t>. ...</a:t>
            </a:r>
          </a:p>
          <a:p>
            <a:pPr algn="l">
              <a:buFont typeface="Arial" panose="020B0604020202020204" pitchFamily="34" charset="0"/>
              <a:buChar char="•"/>
            </a:pPr>
            <a:r>
              <a:rPr lang="en-US" b="0" i="0" dirty="0">
                <a:solidFill>
                  <a:srgbClr val="222222"/>
                </a:solidFill>
                <a:effectLst/>
                <a:latin typeface="Roboto"/>
              </a:rPr>
              <a:t>Quality </a:t>
            </a:r>
            <a:r>
              <a:rPr lang="en-US" b="1" i="0" dirty="0">
                <a:solidFill>
                  <a:srgbClr val="222222"/>
                </a:solidFill>
                <a:effectLst/>
                <a:latin typeface="Roboto"/>
              </a:rPr>
              <a:t>Education</a:t>
            </a:r>
            <a:r>
              <a:rPr lang="en-US" b="0" i="0" dirty="0">
                <a:solidFill>
                  <a:srgbClr val="222222"/>
                </a:solidFill>
                <a:effectLst/>
                <a:latin typeface="Roboto"/>
              </a:rPr>
              <a:t>.</a:t>
            </a:r>
          </a:p>
          <a:p>
            <a:pPr algn="l">
              <a:buFont typeface="Arial" panose="020B0604020202020204" pitchFamily="34" charset="0"/>
              <a:buChar char="•"/>
            </a:pPr>
            <a:endParaRPr lang="en-US" dirty="0">
              <a:solidFill>
                <a:srgbClr val="222222"/>
              </a:solidFill>
              <a:latin typeface="Roboto"/>
            </a:endParaRPr>
          </a:p>
          <a:p>
            <a:pPr>
              <a:buFont typeface="Arial" panose="020B0604020202020204" pitchFamily="34" charset="0"/>
              <a:buChar char="•"/>
            </a:pPr>
            <a:r>
              <a:rPr lang="en-US" b="1" i="0" dirty="0">
                <a:solidFill>
                  <a:srgbClr val="0A0A0A"/>
                </a:solidFill>
                <a:effectLst/>
                <a:latin typeface="sofia-pro"/>
              </a:rPr>
              <a:t>The Patron Saint of Teachers</a:t>
            </a:r>
          </a:p>
          <a:p>
            <a:pPr algn="l"/>
            <a:r>
              <a:rPr lang="fr-FR" dirty="0">
                <a:solidFill>
                  <a:srgbClr val="282828"/>
                </a:solidFill>
                <a:latin typeface="sofia-pro"/>
              </a:rPr>
              <a:t>Saint J</a:t>
            </a:r>
            <a:r>
              <a:rPr lang="fr-FR" b="0" i="0" dirty="0">
                <a:solidFill>
                  <a:srgbClr val="282828"/>
                </a:solidFill>
                <a:effectLst/>
                <a:latin typeface="sofia-pro"/>
              </a:rPr>
              <a:t>ohn Baptist de La Salle</a:t>
            </a:r>
            <a:endParaRPr lang="en-US" b="0" i="0" dirty="0">
              <a:solidFill>
                <a:srgbClr val="222222"/>
              </a:solidFill>
              <a:effectLst/>
              <a:latin typeface="Roboto"/>
            </a:endParaRPr>
          </a:p>
        </p:txBody>
      </p:sp>
      <p:pic>
        <p:nvPicPr>
          <p:cNvPr id="1026" name="Picture 2" descr="San Miguel School Providence | Lasallian Education — San Miguel School">
            <a:extLst>
              <a:ext uri="{FF2B5EF4-FFF2-40B4-BE49-F238E27FC236}">
                <a16:creationId xmlns:a16="http://schemas.microsoft.com/office/drawing/2014/main" id="{2B3F3BE1-3124-4DC2-9905-D7E5888FDC5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4648200"/>
            <a:ext cx="2041525" cy="1963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48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ooden seven point creed">
            <a:extLst>
              <a:ext uri="{FF2B5EF4-FFF2-40B4-BE49-F238E27FC236}">
                <a16:creationId xmlns:a16="http://schemas.microsoft.com/office/drawing/2014/main" id="{1C63C4E6-1B4C-4FFC-BA1C-197260592F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697323"/>
            <a:ext cx="1828800" cy="203647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AB9CDB5-74AA-4930-9B02-462976FB5A42}"/>
              </a:ext>
            </a:extLst>
          </p:cNvPr>
          <p:cNvSpPr txBox="1"/>
          <p:nvPr/>
        </p:nvSpPr>
        <p:spPr>
          <a:xfrm>
            <a:off x="1219200" y="1308390"/>
            <a:ext cx="5638800" cy="5632311"/>
          </a:xfrm>
          <a:prstGeom prst="rect">
            <a:avLst/>
          </a:prstGeom>
          <a:noFill/>
        </p:spPr>
        <p:txBody>
          <a:bodyPr wrap="square">
            <a:spAutoFit/>
          </a:bodyPr>
          <a:lstStyle/>
          <a:p>
            <a:pPr algn="l"/>
            <a:endParaRPr lang="en-US" b="0" i="0" dirty="0">
              <a:solidFill>
                <a:srgbClr val="000000"/>
              </a:solidFill>
              <a:effectLst/>
              <a:latin typeface="Montserrat"/>
            </a:endParaRPr>
          </a:p>
          <a:p>
            <a:pPr algn="l"/>
            <a:endParaRPr lang="en-US" b="0" i="0" dirty="0">
              <a:solidFill>
                <a:srgbClr val="000000"/>
              </a:solidFill>
              <a:effectLst/>
              <a:latin typeface="Montserrat"/>
            </a:endParaRPr>
          </a:p>
          <a:p>
            <a:pPr algn="l"/>
            <a:r>
              <a:rPr lang="en-US" b="1" dirty="0">
                <a:solidFill>
                  <a:srgbClr val="000000"/>
                </a:solidFill>
                <a:latin typeface="Montserrat"/>
              </a:rPr>
              <a:t>Seven Point Creed</a:t>
            </a:r>
          </a:p>
          <a:p>
            <a:pPr algn="l"/>
            <a:r>
              <a:rPr lang="en-US" b="0" i="0" dirty="0">
                <a:solidFill>
                  <a:srgbClr val="000000"/>
                </a:solidFill>
                <a:effectLst/>
                <a:latin typeface="Montserrat"/>
              </a:rPr>
              <a:t>John Wooden was incredibly influenced by his father, Joshua Wooden.</a:t>
            </a:r>
          </a:p>
          <a:p>
            <a:pPr algn="l"/>
            <a:endParaRPr lang="en-US" b="0" i="0" dirty="0">
              <a:solidFill>
                <a:srgbClr val="000000"/>
              </a:solidFill>
              <a:effectLst/>
              <a:latin typeface="Montserrat"/>
            </a:endParaRPr>
          </a:p>
          <a:p>
            <a:pPr algn="l"/>
            <a:r>
              <a:rPr lang="en-US" b="0" i="0" dirty="0">
                <a:solidFill>
                  <a:srgbClr val="000000"/>
                </a:solidFill>
                <a:effectLst/>
                <a:latin typeface="Montserrat"/>
              </a:rPr>
              <a:t>A timeless gift that his father gave him as a teenager was entitled “Seven Things to Do” – which Coach later coined as his famous “Seven Point Creed.”</a:t>
            </a:r>
          </a:p>
          <a:p>
            <a:pPr algn="l"/>
            <a:endParaRPr lang="en-US" b="0" i="0" dirty="0">
              <a:solidFill>
                <a:srgbClr val="000000"/>
              </a:solidFill>
              <a:effectLst/>
              <a:latin typeface="Montserrat"/>
            </a:endParaRPr>
          </a:p>
          <a:p>
            <a:pPr algn="l">
              <a:buFont typeface="+mj-lt"/>
              <a:buAutoNum type="arabicPeriod"/>
            </a:pPr>
            <a:r>
              <a:rPr lang="en-US" b="1" i="0" dirty="0">
                <a:solidFill>
                  <a:srgbClr val="000000"/>
                </a:solidFill>
                <a:effectLst/>
                <a:latin typeface="Montserrat"/>
              </a:rPr>
              <a:t>Be true to yourself.</a:t>
            </a:r>
          </a:p>
          <a:p>
            <a:pPr algn="l">
              <a:buFont typeface="+mj-lt"/>
              <a:buAutoNum type="arabicPeriod"/>
            </a:pPr>
            <a:r>
              <a:rPr lang="en-US" b="1" i="0" dirty="0">
                <a:solidFill>
                  <a:srgbClr val="000000"/>
                </a:solidFill>
                <a:effectLst/>
                <a:latin typeface="Montserrat"/>
              </a:rPr>
              <a:t>Help others.</a:t>
            </a:r>
          </a:p>
          <a:p>
            <a:pPr algn="l">
              <a:buFont typeface="+mj-lt"/>
              <a:buAutoNum type="arabicPeriod"/>
            </a:pPr>
            <a:r>
              <a:rPr lang="en-US" b="1" i="0" dirty="0">
                <a:solidFill>
                  <a:srgbClr val="000000"/>
                </a:solidFill>
                <a:effectLst/>
                <a:latin typeface="Montserrat"/>
              </a:rPr>
              <a:t>Make each day your masterpiece.</a:t>
            </a:r>
          </a:p>
          <a:p>
            <a:pPr algn="l">
              <a:buFont typeface="+mj-lt"/>
              <a:buAutoNum type="arabicPeriod"/>
            </a:pPr>
            <a:r>
              <a:rPr lang="en-US" b="1" i="0" dirty="0">
                <a:solidFill>
                  <a:srgbClr val="000000"/>
                </a:solidFill>
                <a:effectLst/>
                <a:latin typeface="Montserrat"/>
              </a:rPr>
              <a:t>Drink deeply from good books, especially the Bible.</a:t>
            </a:r>
          </a:p>
          <a:p>
            <a:pPr algn="l">
              <a:buFont typeface="+mj-lt"/>
              <a:buAutoNum type="arabicPeriod"/>
            </a:pPr>
            <a:r>
              <a:rPr lang="en-US" b="1" i="0" dirty="0">
                <a:solidFill>
                  <a:srgbClr val="000000"/>
                </a:solidFill>
                <a:effectLst/>
                <a:latin typeface="Montserrat"/>
              </a:rPr>
              <a:t>Make friendship a fine art.</a:t>
            </a:r>
          </a:p>
          <a:p>
            <a:pPr algn="l">
              <a:buFont typeface="+mj-lt"/>
              <a:buAutoNum type="arabicPeriod"/>
            </a:pPr>
            <a:r>
              <a:rPr lang="en-US" b="1" i="0" dirty="0">
                <a:solidFill>
                  <a:srgbClr val="000000"/>
                </a:solidFill>
                <a:effectLst/>
                <a:latin typeface="Montserrat"/>
              </a:rPr>
              <a:t>Build a shelter against a rainy day.</a:t>
            </a:r>
          </a:p>
          <a:p>
            <a:pPr algn="l">
              <a:buFont typeface="+mj-lt"/>
              <a:buAutoNum type="arabicPeriod"/>
            </a:pPr>
            <a:r>
              <a:rPr lang="en-US" b="1" i="0" dirty="0">
                <a:solidFill>
                  <a:srgbClr val="000000"/>
                </a:solidFill>
                <a:effectLst/>
                <a:latin typeface="Montserrat"/>
              </a:rPr>
              <a:t>Pray for guidance and give thanks for your blessings every day.</a:t>
            </a:r>
          </a:p>
          <a:p>
            <a:pPr algn="l">
              <a:buFont typeface="+mj-lt"/>
              <a:buAutoNum type="arabicPeriod"/>
            </a:pPr>
            <a:endParaRPr lang="en-US" b="1" dirty="0">
              <a:solidFill>
                <a:srgbClr val="000000"/>
              </a:solidFill>
              <a:latin typeface="Montserrat"/>
            </a:endParaRPr>
          </a:p>
          <a:p>
            <a:pPr algn="l"/>
            <a:endParaRPr lang="en-US" b="1" i="0" dirty="0">
              <a:solidFill>
                <a:srgbClr val="000000"/>
              </a:solidFill>
              <a:effectLst/>
              <a:latin typeface="Montserrat"/>
            </a:endParaRPr>
          </a:p>
        </p:txBody>
      </p:sp>
      <p:pic>
        <p:nvPicPr>
          <p:cNvPr id="6" name="Picture 5" descr="C:\Documents and Settings\jbennett\My Documents\Combined\CB Identity System\cb falcons.jpg">
            <a:extLst>
              <a:ext uri="{FF2B5EF4-FFF2-40B4-BE49-F238E27FC236}">
                <a16:creationId xmlns:a16="http://schemas.microsoft.com/office/drawing/2014/main" id="{60213CAE-E90D-412F-A33B-8B95EB8C14F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016" y="685800"/>
            <a:ext cx="4559184" cy="101152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JWC logo">
            <a:extLst>
              <a:ext uri="{FF2B5EF4-FFF2-40B4-BE49-F238E27FC236}">
                <a16:creationId xmlns:a16="http://schemas.microsoft.com/office/drawing/2014/main" id="{9F65ADAD-7AFF-45F8-80D8-714E3B4767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9565" y="4150165"/>
            <a:ext cx="1717235" cy="171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07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C95C55-CDC1-4107-9A29-68EC7B6A0288}"/>
              </a:ext>
            </a:extLst>
          </p:cNvPr>
          <p:cNvSpPr>
            <a:spLocks noGrp="1"/>
          </p:cNvSpPr>
          <p:nvPr>
            <p:ph idx="1"/>
          </p:nvPr>
        </p:nvSpPr>
        <p:spPr>
          <a:xfrm>
            <a:off x="457200" y="1600200"/>
            <a:ext cx="8458200" cy="4525963"/>
          </a:xfrm>
        </p:spPr>
        <p:txBody>
          <a:bodyPr/>
          <a:lstStyle/>
          <a:p>
            <a:r>
              <a:rPr lang="en-US" dirty="0"/>
              <a:t>Enrollment</a:t>
            </a:r>
          </a:p>
          <a:p>
            <a:pPr lvl="1"/>
            <a:r>
              <a:rPr lang="en-US" dirty="0"/>
              <a:t>Upload physical that will last entire season of sport.</a:t>
            </a:r>
          </a:p>
          <a:p>
            <a:pPr lvl="2"/>
            <a:r>
              <a:rPr lang="en-US" dirty="0"/>
              <a:t>If multiple sports (e.g. football and baseball, physical that lasts through May). </a:t>
            </a:r>
          </a:p>
          <a:p>
            <a:pPr lvl="2"/>
            <a:endParaRPr lang="en-US" dirty="0"/>
          </a:p>
          <a:p>
            <a:pPr lvl="2"/>
            <a:r>
              <a:rPr lang="en-US" dirty="0"/>
              <a:t>Any questions see Gloria Barela in the Athletic Department.  916 733-3610 </a:t>
            </a:r>
            <a:r>
              <a:rPr lang="en-US" dirty="0">
                <a:hlinkClick r:id="rId2"/>
              </a:rPr>
              <a:t>gbarela@cbhs-sacramento.org</a:t>
            </a:r>
            <a:endParaRPr lang="en-US" dirty="0"/>
          </a:p>
          <a:p>
            <a:pPr lvl="2"/>
            <a:endParaRPr lang="en-US" dirty="0"/>
          </a:p>
        </p:txBody>
      </p:sp>
      <p:pic>
        <p:nvPicPr>
          <p:cNvPr id="1026" name="Picture 2" descr="FinalForms_BR_Logo">
            <a:extLst>
              <a:ext uri="{FF2B5EF4-FFF2-40B4-BE49-F238E27FC236}">
                <a16:creationId xmlns:a16="http://schemas.microsoft.com/office/drawing/2014/main" id="{4ABEEAC2-21E7-40F7-A3D8-473AA56B40E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533400"/>
            <a:ext cx="6553200" cy="802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250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jbennett\My Documents\Combined\CB Identity System\cb falcons.jpg">
            <a:extLst>
              <a:ext uri="{FF2B5EF4-FFF2-40B4-BE49-F238E27FC236}">
                <a16:creationId xmlns:a16="http://schemas.microsoft.com/office/drawing/2014/main" id="{B2905DF6-EB8E-4242-93AC-BD785F71A6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E2DF19C-CFFA-4D7F-8FD6-2A4EDE826688}"/>
              </a:ext>
            </a:extLst>
          </p:cNvPr>
          <p:cNvSpPr txBox="1"/>
          <p:nvPr/>
        </p:nvSpPr>
        <p:spPr>
          <a:xfrm>
            <a:off x="1981200" y="2438400"/>
            <a:ext cx="4876800" cy="3693319"/>
          </a:xfrm>
          <a:prstGeom prst="rect">
            <a:avLst/>
          </a:prstGeom>
          <a:noFill/>
        </p:spPr>
        <p:txBody>
          <a:bodyPr wrap="square">
            <a:spAutoFit/>
          </a:bodyPr>
          <a:lstStyle/>
          <a:p>
            <a:r>
              <a:rPr lang="en-US" dirty="0"/>
              <a:t>COVID 19 Changes</a:t>
            </a:r>
          </a:p>
          <a:p>
            <a:r>
              <a:rPr lang="en-US" dirty="0"/>
              <a:t>• Please note the following important information concerning the upcoming athletic year: The California Interscholastic Federation (CIF) and CIF Sac-Joaquin Section announced modified dates for this year’s competitive sports seasons. The changes, necessitated by public health restrictions related to the COVID-19 pandemic, include moving the start of athletics to late December and reducing the standard three seasons (Fall, Winter, and Spring) to two (Season 1 and Season 2). The seasons will begin in late December 2020 and run through June 2021.</a:t>
            </a:r>
          </a:p>
        </p:txBody>
      </p:sp>
    </p:spTree>
    <p:extLst>
      <p:ext uri="{BB962C8B-B14F-4D97-AF65-F5344CB8AC3E}">
        <p14:creationId xmlns:p14="http://schemas.microsoft.com/office/powerpoint/2010/main" val="1994402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4B8BFCA-5757-4FB8-A4B8-5416BC9D60D0}"/>
              </a:ext>
            </a:extLst>
          </p:cNvPr>
          <p:cNvSpPr>
            <a:spLocks noGrp="1"/>
          </p:cNvSpPr>
          <p:nvPr>
            <p:ph type="subTitle" idx="1"/>
          </p:nvPr>
        </p:nvSpPr>
        <p:spPr>
          <a:xfrm>
            <a:off x="1371600" y="2819400"/>
            <a:ext cx="6400800" cy="2819400"/>
          </a:xfrm>
        </p:spPr>
        <p:txBody>
          <a:bodyPr/>
          <a:lstStyle/>
          <a:p>
            <a:pPr marL="0" marR="0"/>
            <a:r>
              <a:rPr lang="en-US" sz="1800" b="1" dirty="0">
                <a:solidFill>
                  <a:schemeClr val="tx1"/>
                </a:solidFill>
                <a:effectLst/>
                <a:latin typeface="Calibri" panose="020F0502020204030204" pitchFamily="34" charset="0"/>
                <a:ea typeface="Calibri" panose="020F0502020204030204" pitchFamily="34" charset="0"/>
              </a:rPr>
              <a:t>Season One (Begins 12/7/20 or 12/14/20):</a:t>
            </a: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Football</a:t>
            </a: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latin typeface="Calibri" panose="020F0502020204030204" pitchFamily="34" charset="0"/>
                <a:ea typeface="Calibri" panose="020F0502020204030204" pitchFamily="34" charset="0"/>
              </a:rPr>
              <a:t>Cheer</a:t>
            </a:r>
            <a:endParaRPr lang="en-US" sz="1800" b="1"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Cross Country</a:t>
            </a:r>
            <a:endParaRPr lang="en-US" sz="1800" b="1"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Volleyball (Men’s and Women’s)</a:t>
            </a:r>
            <a:endParaRPr lang="en-US" sz="1800" b="1"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Water Polo (Men’s and Women’s)</a:t>
            </a:r>
            <a:endParaRPr lang="en-US" sz="1800" b="1" dirty="0">
              <a:solidFill>
                <a:schemeClr val="tx1"/>
              </a:solidFill>
              <a:effectLst/>
              <a:latin typeface="Calibri" panose="020F0502020204030204" pitchFamily="34" charset="0"/>
              <a:ea typeface="Calibri" panose="020F0502020204030204" pitchFamily="34" charset="0"/>
            </a:endParaRPr>
          </a:p>
          <a:p>
            <a:endParaRPr lang="en-US" dirty="0"/>
          </a:p>
        </p:txBody>
      </p:sp>
      <p:pic>
        <p:nvPicPr>
          <p:cNvPr id="5" name="Picture 2" descr="C:\Documents and Settings\jbennett\My Documents\Combined\CB Identity System\cb falcons.jpg">
            <a:extLst>
              <a:ext uri="{FF2B5EF4-FFF2-40B4-BE49-F238E27FC236}">
                <a16:creationId xmlns:a16="http://schemas.microsoft.com/office/drawing/2014/main" id="{A38A1D61-6C01-45A8-B3EF-141841276D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00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53AFA880-041C-4B85-91B0-48A9349848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E987B02-04BD-4ED3-9910-937757540D40}"/>
              </a:ext>
            </a:extLst>
          </p:cNvPr>
          <p:cNvSpPr txBox="1"/>
          <p:nvPr/>
        </p:nvSpPr>
        <p:spPr>
          <a:xfrm>
            <a:off x="2286000" y="1999936"/>
            <a:ext cx="4572000" cy="3139321"/>
          </a:xfrm>
          <a:prstGeom prst="rect">
            <a:avLst/>
          </a:prstGeom>
          <a:noFill/>
        </p:spPr>
        <p:txBody>
          <a:bodyPr wrap="square">
            <a:spAutoFit/>
          </a:bodyPr>
          <a:lstStyle/>
          <a:p>
            <a:pPr marL="0" marR="0"/>
            <a:endParaRPr lang="en-US" sz="1800" b="1" dirty="0">
              <a:effectLst/>
              <a:latin typeface="Calibri" panose="020F0502020204030204" pitchFamily="34" charset="0"/>
              <a:ea typeface="Calibri" panose="020F0502020204030204" pitchFamily="34" charset="0"/>
            </a:endParaRPr>
          </a:p>
          <a:p>
            <a:pPr marL="0" marR="0"/>
            <a:r>
              <a:rPr lang="en-US" sz="1800" b="1" dirty="0">
                <a:effectLst/>
                <a:latin typeface="Calibri" panose="020F0502020204030204" pitchFamily="34" charset="0"/>
                <a:ea typeface="Calibri" panose="020F0502020204030204" pitchFamily="34" charset="0"/>
              </a:rPr>
              <a:t>Season Two (Begins </a:t>
            </a:r>
            <a:r>
              <a:rPr lang="en-US" b="1" dirty="0">
                <a:latin typeface="Calibri" panose="020F0502020204030204" pitchFamily="34" charset="0"/>
                <a:ea typeface="Calibri" panose="020F0502020204030204" pitchFamily="34" charset="0"/>
              </a:rPr>
              <a:t>in February and March</a:t>
            </a:r>
            <a:r>
              <a:rPr lang="en-US" sz="1800" b="1" dirty="0">
                <a:effectLst/>
                <a:latin typeface="Calibri" panose="020F0502020204030204" pitchFamily="34"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Soccer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Tennis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Basketball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Baseball</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Softball</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Golf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Swim and Dive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Track and Field</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Lacrosse (Men’s and Women’s)</a:t>
            </a:r>
            <a:endParaRPr lang="en-US"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97964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9AB16026A724F46888B7ACF69BA2ED4" ma:contentTypeVersion="10" ma:contentTypeDescription="Create a new document." ma:contentTypeScope="" ma:versionID="9f49b90d9c2066d799556f77329ec390">
  <xsd:schema xmlns:xsd="http://www.w3.org/2001/XMLSchema" xmlns:xs="http://www.w3.org/2001/XMLSchema" xmlns:p="http://schemas.microsoft.com/office/2006/metadata/properties" xmlns:ns3="573d4d87-026d-439b-91fe-6bc13fd87c2c" targetNamespace="http://schemas.microsoft.com/office/2006/metadata/properties" ma:root="true" ma:fieldsID="8fe74accdf7d6fb348ea7c6c927b40c7" ns3:_="">
    <xsd:import namespace="573d4d87-026d-439b-91fe-6bc13fd87c2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3d4d87-026d-439b-91fe-6bc13fd87c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B6F672-48F8-44D5-9E5B-6C564EA43C5D}">
  <ds:schemaRefs>
    <ds:schemaRef ds:uri="http://schemas.microsoft.com/sharepoint/v3/contenttype/forms"/>
  </ds:schemaRefs>
</ds:datastoreItem>
</file>

<file path=customXml/itemProps2.xml><?xml version="1.0" encoding="utf-8"?>
<ds:datastoreItem xmlns:ds="http://schemas.openxmlformats.org/officeDocument/2006/customXml" ds:itemID="{258A82C6-3050-4C10-B23C-1D180C5607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3d4d87-026d-439b-91fe-6bc13fd87c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25EA47-0478-4A1E-8584-FBA1A14977A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573d4d87-026d-439b-91fe-6bc13fd87c2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41465</TotalTime>
  <Words>1366</Words>
  <Application>Microsoft Office PowerPoint</Application>
  <PresentationFormat>On-screen Show (4:3)</PresentationFormat>
  <Paragraphs>142</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Arial-BoldItalicMT</vt:lpstr>
      <vt:lpstr>Arial-BoldMT</vt:lpstr>
      <vt:lpstr>Calibri</vt:lpstr>
      <vt:lpstr>Montserrat</vt:lpstr>
      <vt:lpstr>Roboto</vt:lpstr>
      <vt:lpstr>sofia-pro</vt:lpstr>
      <vt:lpstr>Symbol</vt:lpstr>
      <vt:lpstr>Times New Roman</vt:lpstr>
      <vt:lpstr>Office Theme</vt:lpstr>
      <vt:lpstr>PowerPoint Presentation</vt:lpstr>
      <vt:lpstr>PowerPoint Presentation</vt:lpstr>
      <vt:lpstr>CB Athletics “Why” Goals Vs Purpose -Integrity  -Honor    -Excellence  Success is peace of mind attained only through self-satisfaction in knowing you made the effort to become the best you are capable.  John Wooden 1934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Bennett</dc:creator>
  <cp:lastModifiedBy>Dale Milton</cp:lastModifiedBy>
  <cp:revision>70</cp:revision>
  <cp:lastPrinted>2020-10-07T17:37:14Z</cp:lastPrinted>
  <dcterms:created xsi:type="dcterms:W3CDTF">2013-08-06T21:18:27Z</dcterms:created>
  <dcterms:modified xsi:type="dcterms:W3CDTF">2020-10-14T18:25:34Z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0x01010099AB16026A724F46888B7ACF69BA2ED4</vt:lpwstr>
  </property>
</Properties>
</file>